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48"/>
  </p:notesMasterIdLst>
  <p:handoutMasterIdLst>
    <p:handoutMasterId r:id="rId49"/>
  </p:handoutMasterIdLst>
  <p:sldIdLst>
    <p:sldId id="292" r:id="rId5"/>
    <p:sldId id="301" r:id="rId6"/>
    <p:sldId id="346" r:id="rId7"/>
    <p:sldId id="302" r:id="rId8"/>
    <p:sldId id="303" r:id="rId9"/>
    <p:sldId id="304" r:id="rId10"/>
    <p:sldId id="321" r:id="rId11"/>
    <p:sldId id="345" r:id="rId12"/>
    <p:sldId id="348" r:id="rId13"/>
    <p:sldId id="305" r:id="rId14"/>
    <p:sldId id="306" r:id="rId15"/>
    <p:sldId id="307" r:id="rId16"/>
    <p:sldId id="308" r:id="rId17"/>
    <p:sldId id="309" r:id="rId18"/>
    <p:sldId id="310" r:id="rId19"/>
    <p:sldId id="350" r:id="rId20"/>
    <p:sldId id="351" r:id="rId21"/>
    <p:sldId id="369" r:id="rId22"/>
    <p:sldId id="352" r:id="rId23"/>
    <p:sldId id="353" r:id="rId24"/>
    <p:sldId id="370" r:id="rId25"/>
    <p:sldId id="354" r:id="rId26"/>
    <p:sldId id="371" r:id="rId27"/>
    <p:sldId id="357" r:id="rId28"/>
    <p:sldId id="358" r:id="rId29"/>
    <p:sldId id="359" r:id="rId30"/>
    <p:sldId id="360" r:id="rId31"/>
    <p:sldId id="361" r:id="rId32"/>
    <p:sldId id="368" r:id="rId33"/>
    <p:sldId id="363" r:id="rId34"/>
    <p:sldId id="364" r:id="rId35"/>
    <p:sldId id="365" r:id="rId36"/>
    <p:sldId id="366" r:id="rId37"/>
    <p:sldId id="312" r:id="rId38"/>
    <p:sldId id="313" r:id="rId39"/>
    <p:sldId id="314" r:id="rId40"/>
    <p:sldId id="315" r:id="rId41"/>
    <p:sldId id="316" r:id="rId42"/>
    <p:sldId id="317" r:id="rId43"/>
    <p:sldId id="318" r:id="rId44"/>
    <p:sldId id="319" r:id="rId45"/>
    <p:sldId id="347" r:id="rId46"/>
    <p:sldId id="293" r:id="rId4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6A287"/>
    <a:srgbClr val="515083"/>
    <a:srgbClr val="2F305C"/>
    <a:srgbClr val="3C4798"/>
    <a:srgbClr val="214C88"/>
    <a:srgbClr val="B7B7B7"/>
    <a:srgbClr val="F3703A"/>
    <a:srgbClr val="E6863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39" autoAdjust="0"/>
  </p:normalViewPr>
  <p:slideViewPr>
    <p:cSldViewPr snapToGrid="0">
      <p:cViewPr varScale="1">
        <p:scale>
          <a:sx n="69" d="100"/>
          <a:sy n="69" d="100"/>
        </p:scale>
        <p:origin x="524" y="44"/>
      </p:cViewPr>
      <p:guideLst/>
    </p:cSldViewPr>
  </p:slideViewPr>
  <p:notesTextViewPr>
    <p:cViewPr>
      <p:scale>
        <a:sx n="1" d="1"/>
        <a:sy n="1" d="1"/>
      </p:scale>
      <p:origin x="0" y="0"/>
    </p:cViewPr>
  </p:notesTextViewPr>
  <p:sorterViewPr>
    <p:cViewPr varScale="1">
      <p:scale>
        <a:sx n="100" d="100"/>
        <a:sy n="100" d="100"/>
      </p:scale>
      <p:origin x="0" y="-17984"/>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22/05/2025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22/05/2025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05730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674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4772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22/05/2025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22/05/2025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22/05/2025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52628" y="0"/>
            <a:ext cx="7610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214C88"/>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92731" cy="6858000"/>
          </a:xfrm>
          <a:prstGeom prst="rect">
            <a:avLst/>
          </a:prstGeom>
          <a:solidFill>
            <a:srgbClr val="21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CB7C25BD-EB44-8E27-BCDA-82C21FBDCB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403"/>
          <a:stretch/>
        </p:blipFill>
        <p:spPr>
          <a:xfrm>
            <a:off x="-5017" y="-3841"/>
            <a:ext cx="4989853"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22/05/2025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22/05/2025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22/05/2025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22/05/2025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22/05/2025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22/05/2025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b="59448"/>
          <a:stretch/>
        </p:blipFill>
        <p:spPr>
          <a:xfrm>
            <a:off x="8599054" y="135622"/>
            <a:ext cx="3408664" cy="2174216"/>
          </a:xfrm>
          <a:prstGeom prst="rect">
            <a:avLst/>
          </a:prstGeom>
        </p:spPr>
      </p:pic>
      <p:sp>
        <p:nvSpPr>
          <p:cNvPr id="9" name="CasellaDiTesto 8"/>
          <p:cNvSpPr txBox="1"/>
          <p:nvPr/>
        </p:nvSpPr>
        <p:spPr>
          <a:xfrm>
            <a:off x="6216073" y="3422707"/>
            <a:ext cx="5190835" cy="1569660"/>
          </a:xfrm>
          <a:prstGeom prst="rect">
            <a:avLst/>
          </a:prstGeom>
          <a:noFill/>
        </p:spPr>
        <p:txBody>
          <a:bodyPr wrap="square" rtlCol="0">
            <a:spAutoFit/>
          </a:bodyPr>
          <a:lstStyle/>
          <a:p>
            <a:pPr algn="ctr"/>
            <a:r>
              <a:rPr lang="it-IT" sz="3200" b="1" dirty="0" smtClean="0">
                <a:solidFill>
                  <a:srgbClr val="214C88"/>
                </a:solidFill>
                <a:latin typeface="Arial" panose="020B0604020202020204" pitchFamily="34" charset="0"/>
                <a:cs typeface="Arial" panose="020B0604020202020204" pitchFamily="34" charset="0"/>
              </a:rPr>
              <a:t>Il</a:t>
            </a:r>
            <a:r>
              <a:rPr lang="it-IT" sz="3200" dirty="0" smtClean="0">
                <a:solidFill>
                  <a:srgbClr val="214C88"/>
                </a:solidFill>
                <a:latin typeface="Arial" panose="020B0604020202020204" pitchFamily="34" charset="0"/>
                <a:cs typeface="Arial" panose="020B0604020202020204" pitchFamily="34" charset="0"/>
              </a:rPr>
              <a:t> </a:t>
            </a:r>
            <a:r>
              <a:rPr lang="it-IT" sz="3200" b="1" dirty="0">
                <a:solidFill>
                  <a:srgbClr val="214C88"/>
                </a:solidFill>
                <a:latin typeface="Arial" panose="020B0604020202020204" pitchFamily="34" charset="0"/>
                <a:cs typeface="Arial" panose="020B0604020202020204" pitchFamily="34" charset="0"/>
              </a:rPr>
              <a:t>ruolo dell’anestesista e protocollo ERAS in un centro ad alto volume</a:t>
            </a:r>
            <a:endParaRPr lang="it-IT" sz="3200" b="1" dirty="0">
              <a:solidFill>
                <a:srgbClr val="214C88"/>
              </a:solidFill>
            </a:endParaRPr>
          </a:p>
        </p:txBody>
      </p:sp>
      <p:sp>
        <p:nvSpPr>
          <p:cNvPr id="10" name="CasellaDiTesto 9"/>
          <p:cNvSpPr txBox="1"/>
          <p:nvPr/>
        </p:nvSpPr>
        <p:spPr>
          <a:xfrm>
            <a:off x="7647709" y="5440218"/>
            <a:ext cx="4151967" cy="553998"/>
          </a:xfrm>
          <a:prstGeom prst="rect">
            <a:avLst/>
          </a:prstGeom>
          <a:noFill/>
        </p:spPr>
        <p:txBody>
          <a:bodyPr wrap="square" rtlCol="0">
            <a:spAutoFit/>
          </a:bodyPr>
          <a:lstStyle/>
          <a:p>
            <a:pPr algn="r"/>
            <a:r>
              <a:rPr lang="it-IT" b="1" i="1" dirty="0" smtClean="0">
                <a:solidFill>
                  <a:srgbClr val="00B0F0"/>
                </a:solidFill>
                <a:latin typeface="Arial" panose="020B0604020202020204" pitchFamily="34" charset="0"/>
                <a:cs typeface="Arial" panose="020B0604020202020204" pitchFamily="34" charset="0"/>
              </a:rPr>
              <a:t>Dott.sa Chiara Ferrari</a:t>
            </a:r>
          </a:p>
          <a:p>
            <a:pPr algn="r"/>
            <a:r>
              <a:rPr lang="it-IT" sz="1200" i="1" dirty="0" smtClean="0">
                <a:latin typeface="Arial" panose="020B0604020202020204" pitchFamily="34" charset="0"/>
                <a:cs typeface="Arial" panose="020B0604020202020204" pitchFamily="34" charset="0"/>
              </a:rPr>
              <a:t>Head f NORA, </a:t>
            </a:r>
            <a:r>
              <a:rPr lang="it-IT" sz="1200" i="1" dirty="0" err="1" smtClean="0">
                <a:latin typeface="Arial" panose="020B0604020202020204" pitchFamily="34" charset="0"/>
                <a:cs typeface="Arial" panose="020B0604020202020204" pitchFamily="34" charset="0"/>
              </a:rPr>
              <a:t>Ambulatory</a:t>
            </a:r>
            <a:r>
              <a:rPr lang="it-IT" sz="1200" i="1" dirty="0" smtClean="0">
                <a:latin typeface="Arial" panose="020B0604020202020204" pitchFamily="34" charset="0"/>
                <a:cs typeface="Arial" panose="020B0604020202020204" pitchFamily="34" charset="0"/>
              </a:rPr>
              <a:t> and </a:t>
            </a:r>
            <a:r>
              <a:rPr lang="it-IT" sz="1200" i="1" dirty="0" err="1" smtClean="0">
                <a:latin typeface="Arial" panose="020B0604020202020204" pitchFamily="34" charset="0"/>
                <a:cs typeface="Arial" panose="020B0604020202020204" pitchFamily="34" charset="0"/>
              </a:rPr>
              <a:t>Bariatric</a:t>
            </a:r>
            <a:r>
              <a:rPr lang="it-IT" sz="1200" i="1" dirty="0" smtClean="0">
                <a:latin typeface="Arial" panose="020B0604020202020204" pitchFamily="34" charset="0"/>
                <a:cs typeface="Arial" panose="020B0604020202020204" pitchFamily="34" charset="0"/>
              </a:rPr>
              <a:t> </a:t>
            </a:r>
            <a:r>
              <a:rPr lang="it-IT" sz="1200" i="1" dirty="0" err="1" smtClean="0">
                <a:latin typeface="Arial" panose="020B0604020202020204" pitchFamily="34" charset="0"/>
                <a:cs typeface="Arial" panose="020B0604020202020204" pitchFamily="34" charset="0"/>
              </a:rPr>
              <a:t>Anesthesia</a:t>
            </a:r>
            <a:r>
              <a:rPr lang="it-IT" sz="1200" i="1" dirty="0" smtClean="0">
                <a:latin typeface="Arial" panose="020B0604020202020204" pitchFamily="34" charset="0"/>
                <a:cs typeface="Arial" panose="020B0604020202020204" pitchFamily="34" charset="0"/>
              </a:rPr>
              <a:t> </a:t>
            </a:r>
            <a:endParaRPr lang="it-IT"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6620042" y="403015"/>
            <a:ext cx="5145735" cy="6051972"/>
          </a:xfrm>
          <a:prstGeom prst="rect">
            <a:avLst/>
          </a:prstGeom>
        </p:spPr>
      </p:pic>
      <p:pic>
        <p:nvPicPr>
          <p:cNvPr id="3" name="Immagine 2"/>
          <p:cNvPicPr>
            <a:picLocks noChangeAspect="1"/>
          </p:cNvPicPr>
          <p:nvPr/>
        </p:nvPicPr>
        <p:blipFill>
          <a:blip r:embed="rId4"/>
          <a:stretch>
            <a:fillRect/>
          </a:stretch>
        </p:blipFill>
        <p:spPr>
          <a:xfrm>
            <a:off x="1844926" y="392483"/>
            <a:ext cx="2806252" cy="3648127"/>
          </a:xfrm>
          <a:prstGeom prst="rect">
            <a:avLst/>
          </a:prstGeom>
        </p:spPr>
      </p:pic>
      <p:sp>
        <p:nvSpPr>
          <p:cNvPr id="4" name="CasellaDiTesto 3"/>
          <p:cNvSpPr txBox="1"/>
          <p:nvPr/>
        </p:nvSpPr>
        <p:spPr>
          <a:xfrm>
            <a:off x="718676" y="4314091"/>
            <a:ext cx="5027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400" i="1" dirty="0">
                <a:solidFill>
                  <a:schemeClr val="tx1"/>
                </a:solidFill>
                <a:latin typeface="Arial" panose="020B0604020202020204" pitchFamily="34" charset="0"/>
                <a:cs typeface="Arial" panose="020B0604020202020204" pitchFamily="34" charset="0"/>
              </a:rPr>
              <a:t>«</a:t>
            </a:r>
            <a:r>
              <a:rPr lang="it-IT" sz="2400" i="1" dirty="0" err="1">
                <a:solidFill>
                  <a:schemeClr val="tx1"/>
                </a:solidFill>
                <a:latin typeface="Arial" panose="020B0604020202020204" pitchFamily="34" charset="0"/>
                <a:cs typeface="Arial" panose="020B0604020202020204" pitchFamily="34" charset="0"/>
              </a:rPr>
              <a:t>there</a:t>
            </a:r>
            <a:r>
              <a:rPr lang="it-IT" sz="2400" i="1" dirty="0">
                <a:solidFill>
                  <a:schemeClr val="tx1"/>
                </a:solidFill>
                <a:latin typeface="Arial" panose="020B0604020202020204" pitchFamily="34" charset="0"/>
                <a:cs typeface="Arial" panose="020B0604020202020204" pitchFamily="34" charset="0"/>
              </a:rPr>
              <a:t> </a:t>
            </a:r>
            <a:r>
              <a:rPr lang="it-IT" sz="2400" i="1" dirty="0" err="1">
                <a:solidFill>
                  <a:schemeClr val="tx1"/>
                </a:solidFill>
                <a:latin typeface="Arial" panose="020B0604020202020204" pitchFamily="34" charset="0"/>
                <a:cs typeface="Arial" panose="020B0604020202020204" pitchFamily="34" charset="0"/>
              </a:rPr>
              <a:t>was</a:t>
            </a:r>
            <a:r>
              <a:rPr lang="it-IT" sz="2400" i="1" dirty="0">
                <a:solidFill>
                  <a:schemeClr val="tx1"/>
                </a:solidFill>
                <a:latin typeface="Arial" panose="020B0604020202020204" pitchFamily="34" charset="0"/>
                <a:cs typeface="Arial" panose="020B0604020202020204" pitchFamily="34" charset="0"/>
              </a:rPr>
              <a:t> </a:t>
            </a:r>
            <a:r>
              <a:rPr lang="it-IT" sz="2400" i="1" dirty="0" err="1">
                <a:solidFill>
                  <a:schemeClr val="tx1"/>
                </a:solidFill>
                <a:latin typeface="Arial" panose="020B0604020202020204" pitchFamily="34" charset="0"/>
                <a:cs typeface="Arial" panose="020B0604020202020204" pitchFamily="34" charset="0"/>
              </a:rPr>
              <a:t>often</a:t>
            </a:r>
            <a:r>
              <a:rPr lang="it-IT" sz="2400" i="1" dirty="0">
                <a:solidFill>
                  <a:schemeClr val="tx1"/>
                </a:solidFill>
                <a:latin typeface="Arial" panose="020B0604020202020204" pitchFamily="34" charset="0"/>
                <a:cs typeface="Arial" panose="020B0604020202020204" pitchFamily="34" charset="0"/>
              </a:rPr>
              <a:t> a </a:t>
            </a:r>
            <a:r>
              <a:rPr lang="it-IT" sz="2400" i="1" dirty="0" err="1">
                <a:solidFill>
                  <a:schemeClr val="tx1"/>
                </a:solidFill>
                <a:latin typeface="Arial" panose="020B0604020202020204" pitchFamily="34" charset="0"/>
                <a:cs typeface="Arial" panose="020B0604020202020204" pitchFamily="34" charset="0"/>
              </a:rPr>
              <a:t>lack</a:t>
            </a:r>
            <a:r>
              <a:rPr lang="it-IT" sz="2400" i="1" dirty="0">
                <a:solidFill>
                  <a:schemeClr val="tx1"/>
                </a:solidFill>
                <a:latin typeface="Arial" panose="020B0604020202020204" pitchFamily="34" charset="0"/>
                <a:cs typeface="Arial" panose="020B0604020202020204" pitchFamily="34" charset="0"/>
              </a:rPr>
              <a:t> of </a:t>
            </a:r>
            <a:r>
              <a:rPr lang="it-IT" sz="2400" i="1" dirty="0" err="1">
                <a:solidFill>
                  <a:schemeClr val="tx1"/>
                </a:solidFill>
                <a:latin typeface="Arial" panose="020B0604020202020204" pitchFamily="34" charset="0"/>
                <a:cs typeface="Arial" panose="020B0604020202020204" pitchFamily="34" charset="0"/>
              </a:rPr>
              <a:t>recognition</a:t>
            </a:r>
            <a:r>
              <a:rPr lang="it-IT" sz="2400" i="1" dirty="0">
                <a:solidFill>
                  <a:schemeClr val="tx1"/>
                </a:solidFill>
                <a:latin typeface="Arial" panose="020B0604020202020204" pitchFamily="34" charset="0"/>
                <a:cs typeface="Arial" panose="020B0604020202020204" pitchFamily="34" charset="0"/>
              </a:rPr>
              <a:t> and planning for </a:t>
            </a:r>
            <a:r>
              <a:rPr lang="it-IT" sz="2400" i="1" dirty="0" err="1">
                <a:solidFill>
                  <a:schemeClr val="tx1"/>
                </a:solidFill>
                <a:latin typeface="Arial" panose="020B0604020202020204" pitchFamily="34" charset="0"/>
                <a:cs typeface="Arial" panose="020B0604020202020204" pitchFamily="34" charset="0"/>
              </a:rPr>
              <a:t>potential</a:t>
            </a:r>
            <a:r>
              <a:rPr lang="it-IT" sz="2400" i="1" dirty="0">
                <a:solidFill>
                  <a:schemeClr val="tx1"/>
                </a:solidFill>
                <a:latin typeface="Arial" panose="020B0604020202020204" pitchFamily="34" charset="0"/>
                <a:cs typeface="Arial" panose="020B0604020202020204" pitchFamily="34" charset="0"/>
              </a:rPr>
              <a:t> </a:t>
            </a:r>
            <a:r>
              <a:rPr lang="it-IT" sz="2400" i="1" dirty="0" err="1">
                <a:solidFill>
                  <a:schemeClr val="tx1"/>
                </a:solidFill>
                <a:latin typeface="Arial" panose="020B0604020202020204" pitchFamily="34" charset="0"/>
                <a:cs typeface="Arial" panose="020B0604020202020204" pitchFamily="34" charset="0"/>
              </a:rPr>
              <a:t>airway</a:t>
            </a:r>
            <a:r>
              <a:rPr lang="it-IT" sz="2400" i="1" dirty="0">
                <a:solidFill>
                  <a:schemeClr val="tx1"/>
                </a:solidFill>
                <a:latin typeface="Arial" panose="020B0604020202020204" pitchFamily="34" charset="0"/>
                <a:cs typeface="Arial" panose="020B0604020202020204" pitchFamily="34" charset="0"/>
              </a:rPr>
              <a:t> </a:t>
            </a:r>
            <a:r>
              <a:rPr lang="it-IT" sz="2400" i="1" dirty="0" err="1">
                <a:solidFill>
                  <a:schemeClr val="tx1"/>
                </a:solidFill>
                <a:latin typeface="Arial" panose="020B0604020202020204" pitchFamily="34" charset="0"/>
                <a:cs typeface="Arial" panose="020B0604020202020204" pitchFamily="34" charset="0"/>
              </a:rPr>
              <a:t>problems</a:t>
            </a:r>
            <a:r>
              <a:rPr lang="it-IT" sz="2400" i="1" dirty="0">
                <a:solidFill>
                  <a:schemeClr val="tx1"/>
                </a:solidFill>
                <a:latin typeface="Arial" panose="020B0604020202020204" pitchFamily="34" charset="0"/>
                <a:cs typeface="Arial" panose="020B0604020202020204" pitchFamily="34" charset="0"/>
              </a:rPr>
              <a:t>»</a:t>
            </a:r>
          </a:p>
        </p:txBody>
      </p:sp>
      <p:sp>
        <p:nvSpPr>
          <p:cNvPr id="6" name="Rettangolo arrotondato 5"/>
          <p:cNvSpPr/>
          <p:nvPr/>
        </p:nvSpPr>
        <p:spPr>
          <a:xfrm>
            <a:off x="9267902" y="497679"/>
            <a:ext cx="2497873" cy="151780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 name="Rettangolo arrotondato 6"/>
          <p:cNvSpPr/>
          <p:nvPr/>
        </p:nvSpPr>
        <p:spPr>
          <a:xfrm>
            <a:off x="6620041" y="5788721"/>
            <a:ext cx="2567259" cy="67709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20127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085238" y="3567825"/>
            <a:ext cx="8021527" cy="2923315"/>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2085237" y="366861"/>
            <a:ext cx="8075256" cy="2834105"/>
          </a:xfrm>
          <a:prstGeom prst="rect">
            <a:avLst/>
          </a:prstGeom>
        </p:spPr>
      </p:pic>
    </p:spTree>
    <p:extLst>
      <p:ext uri="{BB962C8B-B14F-4D97-AF65-F5344CB8AC3E}">
        <p14:creationId xmlns:p14="http://schemas.microsoft.com/office/powerpoint/2010/main" val="352142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342687" y="1314129"/>
            <a:ext cx="6703876" cy="4229743"/>
            <a:chOff x="1062926" y="704687"/>
            <a:chExt cx="7018149" cy="3947709"/>
          </a:xfrm>
        </p:grpSpPr>
        <p:pic>
          <p:nvPicPr>
            <p:cNvPr id="4" name="Immagine 3"/>
            <p:cNvPicPr>
              <a:picLocks noChangeAspect="1"/>
            </p:cNvPicPr>
            <p:nvPr/>
          </p:nvPicPr>
          <p:blipFill>
            <a:blip r:embed="rId2"/>
            <a:stretch>
              <a:fillRect/>
            </a:stretch>
          </p:blipFill>
          <p:spPr>
            <a:xfrm>
              <a:off x="1062926" y="704687"/>
              <a:ext cx="7018149" cy="3947709"/>
            </a:xfrm>
            <a:prstGeom prst="rect">
              <a:avLst/>
            </a:prstGeom>
          </p:spPr>
        </p:pic>
        <p:sp>
          <p:nvSpPr>
            <p:cNvPr id="5" name="CasellaDiTesto 4"/>
            <p:cNvSpPr txBox="1"/>
            <p:nvPr/>
          </p:nvSpPr>
          <p:spPr>
            <a:xfrm>
              <a:off x="2029458" y="936522"/>
              <a:ext cx="1032728" cy="430882"/>
            </a:xfrm>
            <a:prstGeom prst="rect">
              <a:avLst/>
            </a:prstGeom>
            <a:noFill/>
          </p:spPr>
          <p:txBody>
            <a:bodyPr wrap="square" rtlCol="0">
              <a:spAutoFit/>
            </a:bodyPr>
            <a:lstStyle/>
            <a:p>
              <a:r>
                <a:rPr lang="it-IT" sz="2400" b="1" i="1" dirty="0"/>
                <a:t>2023</a:t>
              </a:r>
            </a:p>
          </p:txBody>
        </p:sp>
      </p:grpSp>
      <p:sp>
        <p:nvSpPr>
          <p:cNvPr id="6" name="Rettangolo 5"/>
          <p:cNvSpPr/>
          <p:nvPr/>
        </p:nvSpPr>
        <p:spPr>
          <a:xfrm>
            <a:off x="7521846" y="1351508"/>
            <a:ext cx="4174209" cy="4154984"/>
          </a:xfrm>
          <a:prstGeom prst="rect">
            <a:avLst/>
          </a:prstGeom>
        </p:spPr>
        <p:txBody>
          <a:bodyPr wrap="square">
            <a:spAutoFit/>
          </a:bodyPr>
          <a:lstStyle/>
          <a:p>
            <a:pPr algn="ctr"/>
            <a:r>
              <a:rPr lang="en-US" sz="2400" i="1" dirty="0"/>
              <a:t>“for those living with obesity, there is </a:t>
            </a:r>
            <a:r>
              <a:rPr lang="en-US" sz="2400" b="1" i="1" dirty="0">
                <a:solidFill>
                  <a:srgbClr val="FF0000"/>
                </a:solidFill>
              </a:rPr>
              <a:t>not a “one size fits all” approach </a:t>
            </a:r>
            <a:r>
              <a:rPr lang="en-US" sz="2400" i="1" dirty="0"/>
              <a:t>and all patients should be considered individually, thoroughly assessed preoperatively, experience shared decision making and have a plan for post operative destination made on the basis of the patients need and the surgery itself.”</a:t>
            </a:r>
            <a:endParaRPr lang="it-IT" sz="2400" i="1" dirty="0"/>
          </a:p>
        </p:txBody>
      </p:sp>
      <p:sp>
        <p:nvSpPr>
          <p:cNvPr id="7" name="CasellaDiTesto 6"/>
          <p:cNvSpPr txBox="1"/>
          <p:nvPr/>
        </p:nvSpPr>
        <p:spPr>
          <a:xfrm>
            <a:off x="4248302" y="109254"/>
            <a:ext cx="3695397" cy="5027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buClr>
                <a:schemeClr val="dk1"/>
              </a:buClr>
              <a:buSzPts val="2800"/>
            </a:pPr>
            <a:r>
              <a:rPr lang="it-IT" sz="2667" dirty="0" err="1">
                <a:solidFill>
                  <a:schemeClr val="tx1"/>
                </a:solidFill>
              </a:rPr>
              <a:t>Almost</a:t>
            </a:r>
            <a:r>
              <a:rPr lang="it-IT" sz="2667" dirty="0">
                <a:solidFill>
                  <a:schemeClr val="tx1"/>
                </a:solidFill>
              </a:rPr>
              <a:t> 10 </a:t>
            </a:r>
            <a:r>
              <a:rPr lang="it-IT" sz="2667" dirty="0" err="1">
                <a:solidFill>
                  <a:schemeClr val="tx1"/>
                </a:solidFill>
              </a:rPr>
              <a:t>years</a:t>
            </a:r>
            <a:r>
              <a:rPr lang="it-IT" sz="2667" dirty="0">
                <a:solidFill>
                  <a:schemeClr val="tx1"/>
                </a:solidFill>
              </a:rPr>
              <a:t> </a:t>
            </a:r>
            <a:r>
              <a:rPr lang="it-IT" sz="2667" dirty="0" err="1">
                <a:solidFill>
                  <a:schemeClr val="tx1"/>
                </a:solidFill>
              </a:rPr>
              <a:t>later</a:t>
            </a:r>
            <a:r>
              <a:rPr lang="it-IT" sz="2667" dirty="0">
                <a:solidFill>
                  <a:schemeClr val="tx1"/>
                </a:solidFill>
              </a:rPr>
              <a:t>…</a:t>
            </a:r>
          </a:p>
        </p:txBody>
      </p:sp>
    </p:spTree>
    <p:extLst>
      <p:ext uri="{BB962C8B-B14F-4D97-AF65-F5344CB8AC3E}">
        <p14:creationId xmlns:p14="http://schemas.microsoft.com/office/powerpoint/2010/main" val="3002092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84533" y="713651"/>
            <a:ext cx="3868305" cy="5430699"/>
          </a:xfrm>
          <a:prstGeom prst="rect">
            <a:avLst/>
          </a:prstGeom>
        </p:spPr>
      </p:pic>
      <p:pic>
        <p:nvPicPr>
          <p:cNvPr id="3" name="Immagine 2"/>
          <p:cNvPicPr>
            <a:picLocks noChangeAspect="1"/>
          </p:cNvPicPr>
          <p:nvPr/>
        </p:nvPicPr>
        <p:blipFill>
          <a:blip r:embed="rId3"/>
          <a:stretch>
            <a:fillRect/>
          </a:stretch>
        </p:blipFill>
        <p:spPr>
          <a:xfrm>
            <a:off x="5480175" y="298176"/>
            <a:ext cx="6145656" cy="3014147"/>
          </a:xfrm>
          <a:prstGeom prst="rect">
            <a:avLst/>
          </a:prstGeom>
        </p:spPr>
      </p:pic>
      <p:pic>
        <p:nvPicPr>
          <p:cNvPr id="4" name="Immagine 3"/>
          <p:cNvPicPr>
            <a:picLocks noChangeAspect="1"/>
          </p:cNvPicPr>
          <p:nvPr/>
        </p:nvPicPr>
        <p:blipFill>
          <a:blip r:embed="rId4"/>
          <a:stretch>
            <a:fillRect/>
          </a:stretch>
        </p:blipFill>
        <p:spPr>
          <a:xfrm>
            <a:off x="5005659" y="3783182"/>
            <a:ext cx="6620172" cy="2751649"/>
          </a:xfrm>
          <a:prstGeom prst="rect">
            <a:avLst/>
          </a:prstGeom>
        </p:spPr>
      </p:pic>
    </p:spTree>
    <p:extLst>
      <p:ext uri="{BB962C8B-B14F-4D97-AF65-F5344CB8AC3E}">
        <p14:creationId xmlns:p14="http://schemas.microsoft.com/office/powerpoint/2010/main" val="2893076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23905" t="25387" r="19000" b="37364"/>
          <a:stretch/>
        </p:blipFill>
        <p:spPr>
          <a:xfrm>
            <a:off x="523162" y="158597"/>
            <a:ext cx="6514497" cy="2390641"/>
          </a:xfrm>
          <a:prstGeom prst="rect">
            <a:avLst/>
          </a:prstGeom>
        </p:spPr>
      </p:pic>
      <p:sp>
        <p:nvSpPr>
          <p:cNvPr id="3" name="Rettangolo 2"/>
          <p:cNvSpPr/>
          <p:nvPr/>
        </p:nvSpPr>
        <p:spPr>
          <a:xfrm>
            <a:off x="1107349" y="3673725"/>
            <a:ext cx="9977305" cy="13236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667" dirty="0">
                <a:solidFill>
                  <a:schemeClr val="tx1"/>
                </a:solidFill>
                <a:latin typeface="Arial" panose="020B0604020202020204" pitchFamily="34" charset="0"/>
                <a:cs typeface="Arial" panose="020B0604020202020204" pitchFamily="34" charset="0"/>
              </a:rPr>
              <a:t>We propose that the </a:t>
            </a:r>
            <a:r>
              <a:rPr lang="en-US" sz="2667" dirty="0">
                <a:solidFill>
                  <a:srgbClr val="0070C0"/>
                </a:solidFill>
                <a:latin typeface="Arial" panose="020B0604020202020204" pitchFamily="34" charset="0"/>
                <a:cs typeface="Arial" panose="020B0604020202020204" pitchFamily="34" charset="0"/>
              </a:rPr>
              <a:t>process of surgical recovery begins before the incision </a:t>
            </a:r>
            <a:r>
              <a:rPr lang="en-US" sz="2667" dirty="0">
                <a:solidFill>
                  <a:schemeClr val="tx1"/>
                </a:solidFill>
                <a:latin typeface="Arial" panose="020B0604020202020204" pitchFamily="34" charset="0"/>
                <a:cs typeface="Arial" panose="020B0604020202020204" pitchFamily="34" charset="0"/>
              </a:rPr>
              <a:t>and that preoperative patient characteristics mediate the surgical stress response and thus modify surgical outcomes. </a:t>
            </a:r>
            <a:endParaRPr lang="it-IT" sz="26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9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79181" y="1166286"/>
            <a:ext cx="169498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2400" dirty="0">
                <a:latin typeface="Arial" panose="020B0604020202020204" pitchFamily="34" charset="0"/>
                <a:cs typeface="Arial" panose="020B0604020202020204" pitchFamily="34" charset="0"/>
              </a:rPr>
              <a:t>How to…?</a:t>
            </a:r>
          </a:p>
        </p:txBody>
      </p:sp>
      <p:pic>
        <p:nvPicPr>
          <p:cNvPr id="4" name="Immagine 3"/>
          <p:cNvPicPr>
            <a:picLocks noChangeAspect="1"/>
          </p:cNvPicPr>
          <p:nvPr/>
        </p:nvPicPr>
        <p:blipFill>
          <a:blip r:embed="rId2"/>
          <a:stretch>
            <a:fillRect/>
          </a:stretch>
        </p:blipFill>
        <p:spPr>
          <a:xfrm>
            <a:off x="388209" y="297365"/>
            <a:ext cx="2428131" cy="2230283"/>
          </a:xfrm>
          <a:prstGeom prst="rect">
            <a:avLst/>
          </a:prstGeom>
        </p:spPr>
      </p:pic>
      <p:sp>
        <p:nvSpPr>
          <p:cNvPr id="6" name="CasellaDiTesto 5"/>
          <p:cNvSpPr txBox="1"/>
          <p:nvPr/>
        </p:nvSpPr>
        <p:spPr>
          <a:xfrm>
            <a:off x="6091041" y="692755"/>
            <a:ext cx="6216224" cy="1733488"/>
          </a:xfrm>
          <a:prstGeom prst="rect">
            <a:avLst/>
          </a:prstGeom>
          <a:noFill/>
        </p:spPr>
        <p:txBody>
          <a:bodyPr wrap="square" rtlCol="0">
            <a:spAutoFit/>
          </a:bodyPr>
          <a:lstStyle/>
          <a:p>
            <a:pPr marL="380990" indent="-380990">
              <a:buFont typeface="Arial" panose="020B0604020202020204" pitchFamily="34" charset="0"/>
              <a:buChar char="•"/>
            </a:pPr>
            <a:r>
              <a:rPr lang="it-IT" sz="2133" dirty="0" err="1"/>
              <a:t>Prepare</a:t>
            </a:r>
            <a:r>
              <a:rPr lang="it-IT" sz="2133" dirty="0"/>
              <a:t> for </a:t>
            </a:r>
            <a:r>
              <a:rPr lang="it-IT" sz="2133" dirty="0" err="1"/>
              <a:t>Surgery</a:t>
            </a:r>
            <a:endParaRPr lang="it-IT" sz="2133" dirty="0"/>
          </a:p>
          <a:p>
            <a:pPr marL="380990" indent="-380990">
              <a:buFont typeface="Arial" panose="020B0604020202020204" pitchFamily="34" charset="0"/>
              <a:buChar char="•"/>
            </a:pPr>
            <a:r>
              <a:rPr lang="it-IT" sz="2133" dirty="0" err="1"/>
              <a:t>Prevent</a:t>
            </a:r>
            <a:r>
              <a:rPr lang="it-IT" sz="2133" dirty="0"/>
              <a:t> </a:t>
            </a:r>
            <a:r>
              <a:rPr lang="it-IT" sz="2133" dirty="0" err="1"/>
              <a:t>disasters</a:t>
            </a:r>
            <a:r>
              <a:rPr lang="it-IT" sz="2133" dirty="0"/>
              <a:t> </a:t>
            </a:r>
            <a:r>
              <a:rPr lang="it-IT" sz="1600" i="1" dirty="0"/>
              <a:t>(planning, </a:t>
            </a:r>
            <a:r>
              <a:rPr lang="it-IT" sz="1600" i="1" dirty="0" err="1"/>
              <a:t>predictors</a:t>
            </a:r>
            <a:r>
              <a:rPr lang="it-IT" sz="1600" i="1" dirty="0"/>
              <a:t> and </a:t>
            </a:r>
            <a:r>
              <a:rPr lang="it-IT" sz="1600" i="1" dirty="0" err="1"/>
              <a:t>algorithms</a:t>
            </a:r>
            <a:r>
              <a:rPr lang="it-IT" sz="1600" i="1" dirty="0"/>
              <a:t>)</a:t>
            </a:r>
          </a:p>
          <a:p>
            <a:pPr marL="380990" indent="-380990">
              <a:buFont typeface="Arial" panose="020B0604020202020204" pitchFamily="34" charset="0"/>
              <a:buChar char="•"/>
            </a:pPr>
            <a:r>
              <a:rPr lang="it-IT" sz="2133" dirty="0" err="1"/>
              <a:t>Measure</a:t>
            </a:r>
            <a:r>
              <a:rPr lang="it-IT" sz="2133" dirty="0"/>
              <a:t> &amp; Monitor</a:t>
            </a:r>
          </a:p>
          <a:p>
            <a:pPr marL="380990" indent="-380990">
              <a:buFont typeface="Arial" panose="020B0604020202020204" pitchFamily="34" charset="0"/>
              <a:buChar char="•"/>
            </a:pPr>
            <a:r>
              <a:rPr lang="it-IT" sz="2133" dirty="0" err="1"/>
              <a:t>Enhance</a:t>
            </a:r>
            <a:r>
              <a:rPr lang="it-IT" sz="2133" dirty="0"/>
              <a:t> </a:t>
            </a:r>
            <a:r>
              <a:rPr lang="it-IT" sz="2133" dirty="0" err="1"/>
              <a:t>Recovery</a:t>
            </a:r>
            <a:endParaRPr lang="it-IT" sz="2133" dirty="0"/>
          </a:p>
          <a:p>
            <a:pPr marL="380990" indent="-380990">
              <a:buFont typeface="Arial" panose="020B0604020202020204" pitchFamily="34" charset="0"/>
              <a:buChar char="•"/>
            </a:pPr>
            <a:endParaRPr lang="it-IT" sz="2133" dirty="0"/>
          </a:p>
        </p:txBody>
      </p:sp>
      <p:sp>
        <p:nvSpPr>
          <p:cNvPr id="7" name="Rettangolo 6"/>
          <p:cNvSpPr/>
          <p:nvPr/>
        </p:nvSpPr>
        <p:spPr>
          <a:xfrm>
            <a:off x="388208" y="2943923"/>
            <a:ext cx="5839872" cy="347787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380990" indent="-380990">
              <a:buFont typeface="Arial" panose="020B0604020202020204" pitchFamily="34" charset="0"/>
              <a:buChar char="•"/>
            </a:pPr>
            <a:r>
              <a:rPr lang="en-US" sz="2000" dirty="0">
                <a:latin typeface="Arial" panose="020B0604020202020204" pitchFamily="34" charset="0"/>
                <a:cs typeface="Arial" panose="020B0604020202020204" pitchFamily="34" charset="0"/>
              </a:rPr>
              <a:t>focus on the preoperative identification </a:t>
            </a:r>
            <a:r>
              <a:rPr lang="it-IT" sz="2000" dirty="0">
                <a:latin typeface="Arial" panose="020B0604020202020204" pitchFamily="34" charset="0"/>
                <a:cs typeface="Arial" panose="020B0604020202020204" pitchFamily="34" charset="0"/>
              </a:rPr>
              <a:t>and </a:t>
            </a:r>
            <a:r>
              <a:rPr lang="it-IT" sz="2000" dirty="0" err="1">
                <a:latin typeface="Arial" panose="020B0604020202020204" pitchFamily="34" charset="0"/>
                <a:cs typeface="Arial" panose="020B0604020202020204" pitchFamily="34" charset="0"/>
              </a:rPr>
              <a:t>optimisation</a:t>
            </a:r>
            <a:r>
              <a:rPr lang="it-IT" sz="2000" dirty="0">
                <a:latin typeface="Arial" panose="020B0604020202020204" pitchFamily="34" charset="0"/>
                <a:cs typeface="Arial" panose="020B0604020202020204" pitchFamily="34" charset="0"/>
              </a:rPr>
              <a:t> of co-</a:t>
            </a:r>
            <a:r>
              <a:rPr lang="it-IT" sz="2000" dirty="0" err="1">
                <a:latin typeface="Arial" panose="020B0604020202020204" pitchFamily="34" charset="0"/>
                <a:cs typeface="Arial" panose="020B0604020202020204" pitchFamily="34" charset="0"/>
              </a:rPr>
              <a:t>morbidities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prehab</a:t>
            </a:r>
            <a:r>
              <a:rPr lang="it-IT" sz="2000" dirty="0">
                <a:latin typeface="Arial" panose="020B0604020202020204" pitchFamily="34" charset="0"/>
                <a:cs typeface="Arial" panose="020B0604020202020204" pitchFamily="34" charset="0"/>
              </a:rPr>
              <a:t>)</a:t>
            </a:r>
          </a:p>
          <a:p>
            <a:pPr marL="380990" indent="-380990">
              <a:buFont typeface="Arial" panose="020B0604020202020204" pitchFamily="34" charset="0"/>
              <a:buChar char="•"/>
            </a:pPr>
            <a:endParaRPr lang="it-IT"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it-IT" sz="2000" dirty="0" err="1">
                <a:latin typeface="Arial" panose="020B0604020202020204" pitchFamily="34" charset="0"/>
                <a:cs typeface="Arial" panose="020B0604020202020204" pitchFamily="34" charset="0"/>
              </a:rPr>
              <a:t>counsel</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patients</a:t>
            </a:r>
            <a:r>
              <a:rPr lang="it-IT" sz="2000" dirty="0">
                <a:latin typeface="Arial" panose="020B0604020202020204" pitchFamily="34" charset="0"/>
                <a:cs typeface="Arial" panose="020B0604020202020204" pitchFamily="34" charset="0"/>
              </a:rPr>
              <a:t> and </a:t>
            </a:r>
            <a:r>
              <a:rPr lang="it-IT" sz="2000" dirty="0" err="1">
                <a:latin typeface="Arial" panose="020B0604020202020204" pitchFamily="34" charset="0"/>
                <a:cs typeface="Arial" panose="020B0604020202020204" pitchFamily="34" charset="0"/>
              </a:rPr>
              <a:t>caregivers</a:t>
            </a:r>
            <a:endParaRPr lang="it-IT"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it-IT"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000" dirty="0">
                <a:latin typeface="Arial" panose="020B0604020202020204" pitchFamily="34" charset="0"/>
                <a:cs typeface="Arial" panose="020B0604020202020204" pitchFamily="34" charset="0"/>
              </a:rPr>
              <a:t>appropriate equipment in the operating theatre</a:t>
            </a:r>
          </a:p>
          <a:p>
            <a:pPr marL="380990" indent="-38099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it-IT" sz="2000" dirty="0" err="1">
                <a:latin typeface="Arial" panose="020B0604020202020204" pitchFamily="34" charset="0"/>
                <a:cs typeface="Arial" panose="020B0604020202020204" pitchFamily="34" charset="0"/>
              </a:rPr>
              <a:t>predictors</a:t>
            </a:r>
            <a:r>
              <a:rPr lang="it-IT" sz="2000" dirty="0">
                <a:latin typeface="Arial" panose="020B0604020202020204" pitchFamily="34" charset="0"/>
                <a:cs typeface="Arial" panose="020B0604020202020204" pitchFamily="34" charset="0"/>
              </a:rPr>
              <a:t> and </a:t>
            </a:r>
            <a:r>
              <a:rPr lang="it-IT" sz="2000" dirty="0" err="1">
                <a:latin typeface="Arial" panose="020B0604020202020204" pitchFamily="34" charset="0"/>
                <a:cs typeface="Arial" panose="020B0604020202020204" pitchFamily="34" charset="0"/>
              </a:rPr>
              <a:t>algorithms</a:t>
            </a:r>
            <a:r>
              <a:rPr lang="it-IT" sz="2000" dirty="0">
                <a:latin typeface="Arial" panose="020B0604020202020204" pitchFamily="34" charset="0"/>
                <a:cs typeface="Arial" panose="020B0604020202020204" pitchFamily="34" charset="0"/>
              </a:rPr>
              <a:t> for </a:t>
            </a:r>
            <a:r>
              <a:rPr lang="it-IT" sz="2000" dirty="0" err="1">
                <a:latin typeface="Arial" panose="020B0604020202020204" pitchFamily="34" charset="0"/>
                <a:cs typeface="Arial" panose="020B0604020202020204" pitchFamily="34" charset="0"/>
              </a:rPr>
              <a:t>airway</a:t>
            </a:r>
            <a:r>
              <a:rPr lang="it-IT" sz="2000" dirty="0">
                <a:latin typeface="Arial" panose="020B0604020202020204" pitchFamily="34" charset="0"/>
                <a:cs typeface="Arial" panose="020B0604020202020204" pitchFamily="34" charset="0"/>
              </a:rPr>
              <a:t> management</a:t>
            </a:r>
          </a:p>
          <a:p>
            <a:pPr marL="380990" indent="-38099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000" dirty="0">
                <a:latin typeface="Arial" panose="020B0604020202020204" pitchFamily="34" charset="0"/>
                <a:cs typeface="Arial" panose="020B0604020202020204" pitchFamily="34" charset="0"/>
              </a:rPr>
              <a:t>a dedicated plan for postoperative disposition</a:t>
            </a:r>
          </a:p>
        </p:txBody>
      </p:sp>
      <p:sp>
        <p:nvSpPr>
          <p:cNvPr id="8" name="CasellaDiTesto 7"/>
          <p:cNvSpPr txBox="1"/>
          <p:nvPr/>
        </p:nvSpPr>
        <p:spPr>
          <a:xfrm>
            <a:off x="6626302" y="2211119"/>
            <a:ext cx="3811239"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400" dirty="0" err="1">
                <a:latin typeface="Arial" panose="020B0604020202020204" pitchFamily="34" charset="0"/>
                <a:cs typeface="Arial" panose="020B0604020202020204" pitchFamily="34" charset="0"/>
              </a:rPr>
              <a:t>Standardize</a:t>
            </a:r>
            <a:r>
              <a:rPr lang="it-IT" sz="2400" dirty="0">
                <a:latin typeface="Arial" panose="020B0604020202020204" pitchFamily="34" charset="0"/>
                <a:cs typeface="Arial" panose="020B0604020202020204" pitchFamily="34" charset="0"/>
              </a:rPr>
              <a:t> &amp; </a:t>
            </a:r>
            <a:r>
              <a:rPr lang="it-IT" sz="2400" dirty="0" err="1">
                <a:latin typeface="Arial" panose="020B0604020202020204" pitchFamily="34" charset="0"/>
                <a:cs typeface="Arial" panose="020B0604020202020204" pitchFamily="34" charset="0"/>
              </a:rPr>
              <a:t>Customize</a:t>
            </a:r>
            <a:r>
              <a:rPr lang="it-IT" sz="2400" dirty="0">
                <a:latin typeface="Arial" panose="020B0604020202020204" pitchFamily="34" charset="0"/>
                <a:cs typeface="Arial" panose="020B0604020202020204" pitchFamily="34" charset="0"/>
              </a:rPr>
              <a:t> </a:t>
            </a:r>
          </a:p>
        </p:txBody>
      </p:sp>
      <p:sp>
        <p:nvSpPr>
          <p:cNvPr id="9" name="Rettangolo 8"/>
          <p:cNvSpPr/>
          <p:nvPr/>
        </p:nvSpPr>
        <p:spPr>
          <a:xfrm>
            <a:off x="6755185" y="3944607"/>
            <a:ext cx="5238593" cy="1477328"/>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while there are published guidelines on the minimum monitoring standards for anesthesia and recovery </a:t>
            </a:r>
            <a:r>
              <a:rPr lang="en-US" b="1" dirty="0">
                <a:solidFill>
                  <a:srgbClr val="FF0000"/>
                </a:solidFill>
                <a:latin typeface="Arial" panose="020B0604020202020204" pitchFamily="34" charset="0"/>
                <a:cs typeface="Arial" panose="020B0604020202020204" pitchFamily="34" charset="0"/>
              </a:rPr>
              <a:t>there has been little published to date specific to the intraoperative monitoring of the obese patient.</a:t>
            </a:r>
            <a:endParaRPr lang="it-IT" b="1" dirty="0">
              <a:solidFill>
                <a:srgbClr val="FF0000"/>
              </a:solidFill>
              <a:latin typeface="Arial" panose="020B0604020202020204" pitchFamily="34" charset="0"/>
              <a:cs typeface="Arial" panose="020B0604020202020204" pitchFamily="34" charset="0"/>
            </a:endParaRPr>
          </a:p>
        </p:txBody>
      </p:sp>
      <p:sp>
        <p:nvSpPr>
          <p:cNvPr id="10" name="Freccia a destra 9"/>
          <p:cNvSpPr/>
          <p:nvPr/>
        </p:nvSpPr>
        <p:spPr>
          <a:xfrm>
            <a:off x="6153906" y="4604064"/>
            <a:ext cx="546570" cy="157591"/>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it-IT" sz="2400"/>
          </a:p>
        </p:txBody>
      </p:sp>
    </p:spTree>
    <p:extLst>
      <p:ext uri="{BB962C8B-B14F-4D97-AF65-F5344CB8AC3E}">
        <p14:creationId xmlns:p14="http://schemas.microsoft.com/office/powerpoint/2010/main" val="3186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616466" y="709234"/>
            <a:ext cx="7192397" cy="5668736"/>
          </a:xfrm>
          <a:prstGeom prst="rect">
            <a:avLst/>
          </a:prstGeom>
        </p:spPr>
      </p:pic>
      <p:pic>
        <p:nvPicPr>
          <p:cNvPr id="4" name="Immagine 3"/>
          <p:cNvPicPr>
            <a:picLocks noChangeAspect="1"/>
          </p:cNvPicPr>
          <p:nvPr/>
        </p:nvPicPr>
        <p:blipFill rotWithShape="1">
          <a:blip r:embed="rId3"/>
          <a:srcRect l="19688" t="22447" r="20463" b="36253"/>
          <a:stretch/>
        </p:blipFill>
        <p:spPr>
          <a:xfrm>
            <a:off x="94718" y="709234"/>
            <a:ext cx="5726442" cy="2222764"/>
          </a:xfrm>
          <a:prstGeom prst="rect">
            <a:avLst/>
          </a:prstGeom>
        </p:spPr>
      </p:pic>
      <p:pic>
        <p:nvPicPr>
          <p:cNvPr id="6" name="Immagine 5"/>
          <p:cNvPicPr>
            <a:picLocks noChangeAspect="1"/>
          </p:cNvPicPr>
          <p:nvPr/>
        </p:nvPicPr>
        <p:blipFill rotWithShape="1">
          <a:blip r:embed="rId4"/>
          <a:srcRect l="39035" t="25743" r="45022" b="68236"/>
          <a:stretch/>
        </p:blipFill>
        <p:spPr>
          <a:xfrm>
            <a:off x="94718" y="0"/>
            <a:ext cx="2990908" cy="635343"/>
          </a:xfrm>
          <a:prstGeom prst="rect">
            <a:avLst/>
          </a:prstGeom>
        </p:spPr>
      </p:pic>
      <p:pic>
        <p:nvPicPr>
          <p:cNvPr id="7" name="Immagine 6"/>
          <p:cNvPicPr>
            <a:picLocks noChangeAspect="1"/>
          </p:cNvPicPr>
          <p:nvPr/>
        </p:nvPicPr>
        <p:blipFill rotWithShape="1">
          <a:blip r:embed="rId5"/>
          <a:srcRect l="35" t="20784" r="2438" b="60783"/>
          <a:stretch/>
        </p:blipFill>
        <p:spPr>
          <a:xfrm>
            <a:off x="709102" y="4408370"/>
            <a:ext cx="10773797" cy="1145407"/>
          </a:xfrm>
          <a:prstGeom prst="rect">
            <a:avLst/>
          </a:prstGeom>
          <a:solidFill>
            <a:srgbClr val="FFFF00"/>
          </a:solidFill>
          <a:ln w="76200">
            <a:solidFill>
              <a:srgbClr val="FFFF00"/>
            </a:solidFill>
          </a:ln>
        </p:spPr>
      </p:pic>
      <p:sp>
        <p:nvSpPr>
          <p:cNvPr id="2" name="Rettangolo 1"/>
          <p:cNvSpPr/>
          <p:nvPr/>
        </p:nvSpPr>
        <p:spPr>
          <a:xfrm>
            <a:off x="4246776" y="118291"/>
            <a:ext cx="3698448" cy="369332"/>
          </a:xfrm>
          <a:prstGeom prst="rect">
            <a:avLst/>
          </a:prstGeom>
          <a:solidFill>
            <a:srgbClr val="FFFF00"/>
          </a:solidFill>
        </p:spPr>
        <p:txBody>
          <a:bodyPr wrap="none">
            <a:spAutoFit/>
          </a:bodyPr>
          <a:lstStyle/>
          <a:p>
            <a:pPr algn="ctr"/>
            <a:r>
              <a:rPr lang="it-IT" b="1" dirty="0" err="1">
                <a:latin typeface="Arial" panose="020B0604020202020204" pitchFamily="34" charset="0"/>
                <a:cs typeface="Arial" panose="020B0604020202020204" pitchFamily="34" charset="0"/>
              </a:rPr>
              <a:t>counsel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patients</a:t>
            </a:r>
            <a:r>
              <a:rPr lang="it-IT" b="1" dirty="0">
                <a:latin typeface="Arial" panose="020B0604020202020204" pitchFamily="34" charset="0"/>
                <a:cs typeface="Arial" panose="020B0604020202020204" pitchFamily="34" charset="0"/>
              </a:rPr>
              <a:t> and </a:t>
            </a:r>
            <a:r>
              <a:rPr lang="it-IT" b="1" dirty="0" err="1">
                <a:solidFill>
                  <a:srgbClr val="002060"/>
                </a:solidFill>
                <a:latin typeface="Arial" panose="020B0604020202020204" pitchFamily="34" charset="0"/>
                <a:cs typeface="Arial" panose="020B0604020202020204" pitchFamily="34" charset="0"/>
              </a:rPr>
              <a:t>caregivers</a:t>
            </a:r>
            <a:endParaRPr lang="it-IT"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2844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18900" t="33600" r="20070" b="17160"/>
          <a:stretch/>
        </p:blipFill>
        <p:spPr>
          <a:xfrm>
            <a:off x="178654" y="1027175"/>
            <a:ext cx="8934475" cy="4054777"/>
          </a:xfrm>
          <a:prstGeom prst="rect">
            <a:avLst/>
          </a:prstGeom>
        </p:spPr>
      </p:pic>
      <p:pic>
        <p:nvPicPr>
          <p:cNvPr id="5" name="Immagine 4"/>
          <p:cNvPicPr>
            <a:picLocks noChangeAspect="1"/>
          </p:cNvPicPr>
          <p:nvPr/>
        </p:nvPicPr>
        <p:blipFill rotWithShape="1">
          <a:blip r:embed="rId3"/>
          <a:srcRect l="22443" t="36858" r="22432" b="46797"/>
          <a:stretch/>
        </p:blipFill>
        <p:spPr>
          <a:xfrm>
            <a:off x="2748336" y="5149271"/>
            <a:ext cx="9165348" cy="1528619"/>
          </a:xfrm>
          <a:prstGeom prst="rect">
            <a:avLst/>
          </a:prstGeom>
          <a:ln w="38100"/>
        </p:spPr>
        <p:style>
          <a:lnRef idx="2">
            <a:schemeClr val="accent1"/>
          </a:lnRef>
          <a:fillRef idx="1">
            <a:schemeClr val="lt1"/>
          </a:fillRef>
          <a:effectRef idx="0">
            <a:schemeClr val="accent1"/>
          </a:effectRef>
          <a:fontRef idx="minor">
            <a:schemeClr val="dk1"/>
          </a:fontRef>
        </p:style>
      </p:pic>
      <p:sp>
        <p:nvSpPr>
          <p:cNvPr id="3" name="Rettangolo 2"/>
          <p:cNvSpPr/>
          <p:nvPr/>
        </p:nvSpPr>
        <p:spPr>
          <a:xfrm>
            <a:off x="1427018" y="219061"/>
            <a:ext cx="9337964" cy="369332"/>
          </a:xfrm>
          <a:prstGeom prst="rect">
            <a:avLst/>
          </a:prstGeom>
          <a:solidFill>
            <a:srgbClr val="FFFF00"/>
          </a:solidFill>
        </p:spPr>
        <p:txBody>
          <a:bodyPr wrap="square">
            <a:spAutoFit/>
          </a:bodyPr>
          <a:lstStyle/>
          <a:p>
            <a:r>
              <a:rPr lang="en-US" b="1" dirty="0">
                <a:solidFill>
                  <a:srgbClr val="2F305C"/>
                </a:solidFill>
                <a:latin typeface="Arial" panose="020B0604020202020204" pitchFamily="34" charset="0"/>
                <a:cs typeface="Arial" panose="020B0604020202020204" pitchFamily="34" charset="0"/>
              </a:rPr>
              <a:t>focus on the preoperative identification </a:t>
            </a:r>
            <a:r>
              <a:rPr lang="it-IT" b="1" dirty="0">
                <a:solidFill>
                  <a:srgbClr val="2F305C"/>
                </a:solidFill>
                <a:latin typeface="Arial" panose="020B0604020202020204" pitchFamily="34" charset="0"/>
                <a:cs typeface="Arial" panose="020B0604020202020204" pitchFamily="34" charset="0"/>
              </a:rPr>
              <a:t>and </a:t>
            </a:r>
            <a:r>
              <a:rPr lang="it-IT" b="1" dirty="0" err="1">
                <a:solidFill>
                  <a:srgbClr val="2F305C"/>
                </a:solidFill>
                <a:latin typeface="Arial" panose="020B0604020202020204" pitchFamily="34" charset="0"/>
                <a:cs typeface="Arial" panose="020B0604020202020204" pitchFamily="34" charset="0"/>
              </a:rPr>
              <a:t>optimisation</a:t>
            </a:r>
            <a:r>
              <a:rPr lang="it-IT" b="1" dirty="0">
                <a:solidFill>
                  <a:srgbClr val="2F305C"/>
                </a:solidFill>
                <a:latin typeface="Arial" panose="020B0604020202020204" pitchFamily="34" charset="0"/>
                <a:cs typeface="Arial" panose="020B0604020202020204" pitchFamily="34" charset="0"/>
              </a:rPr>
              <a:t> of co-</a:t>
            </a:r>
            <a:r>
              <a:rPr lang="it-IT" b="1" dirty="0" err="1">
                <a:solidFill>
                  <a:srgbClr val="2F305C"/>
                </a:solidFill>
                <a:latin typeface="Arial" panose="020B0604020202020204" pitchFamily="34" charset="0"/>
                <a:cs typeface="Arial" panose="020B0604020202020204" pitchFamily="34" charset="0"/>
              </a:rPr>
              <a:t>morbidities</a:t>
            </a:r>
            <a:r>
              <a:rPr lang="it-IT" b="1" dirty="0">
                <a:solidFill>
                  <a:srgbClr val="2F305C"/>
                </a:solidFill>
                <a:latin typeface="Arial" panose="020B0604020202020204" pitchFamily="34" charset="0"/>
                <a:cs typeface="Arial" panose="020B0604020202020204" pitchFamily="34" charset="0"/>
              </a:rPr>
              <a:t> (</a:t>
            </a:r>
            <a:r>
              <a:rPr lang="it-IT" b="1" dirty="0" err="1">
                <a:solidFill>
                  <a:srgbClr val="2F305C"/>
                </a:solidFill>
                <a:latin typeface="Arial" panose="020B0604020202020204" pitchFamily="34" charset="0"/>
                <a:cs typeface="Arial" panose="020B0604020202020204" pitchFamily="34" charset="0"/>
              </a:rPr>
              <a:t>prehab</a:t>
            </a:r>
            <a:r>
              <a:rPr lang="it-IT" b="1" dirty="0">
                <a:solidFill>
                  <a:srgbClr val="2F305C"/>
                </a:solidFill>
                <a:latin typeface="Arial" panose="020B0604020202020204" pitchFamily="34" charset="0"/>
                <a:cs typeface="Arial" panose="020B0604020202020204" pitchFamily="34" charset="0"/>
              </a:rPr>
              <a:t>)</a:t>
            </a:r>
          </a:p>
        </p:txBody>
      </p:sp>
      <p:sp>
        <p:nvSpPr>
          <p:cNvPr id="6" name="Rettangolo 5"/>
          <p:cNvSpPr/>
          <p:nvPr/>
        </p:nvSpPr>
        <p:spPr>
          <a:xfrm>
            <a:off x="858982" y="3158836"/>
            <a:ext cx="7832436" cy="80356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05641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5400000">
            <a:off x="3239973" y="-617347"/>
            <a:ext cx="5712058" cy="8075917"/>
          </a:xfrm>
          <a:prstGeom prst="rect">
            <a:avLst/>
          </a:prstGeom>
        </p:spPr>
      </p:pic>
    </p:spTree>
    <p:extLst>
      <p:ext uri="{BB962C8B-B14F-4D97-AF65-F5344CB8AC3E}">
        <p14:creationId xmlns:p14="http://schemas.microsoft.com/office/powerpoint/2010/main" val="1832499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1380" t="26201" r="41178" b="66316"/>
          <a:stretch/>
        </p:blipFill>
        <p:spPr>
          <a:xfrm>
            <a:off x="1644671" y="3338986"/>
            <a:ext cx="8774900" cy="986319"/>
          </a:xfrm>
          <a:prstGeom prst="rect">
            <a:avLst/>
          </a:prstGeom>
        </p:spPr>
      </p:pic>
      <p:sp>
        <p:nvSpPr>
          <p:cNvPr id="5" name="Rettangolo 4"/>
          <p:cNvSpPr/>
          <p:nvPr/>
        </p:nvSpPr>
        <p:spPr>
          <a:xfrm>
            <a:off x="6640600" y="4325305"/>
            <a:ext cx="3899989" cy="307777"/>
          </a:xfrm>
          <a:prstGeom prst="rect">
            <a:avLst/>
          </a:prstGeom>
        </p:spPr>
        <p:txBody>
          <a:bodyPr wrap="square">
            <a:spAutoFit/>
          </a:bodyPr>
          <a:lstStyle/>
          <a:p>
            <a:pPr algn="r"/>
            <a:r>
              <a:rPr lang="en-US" sz="1400" b="0" i="1" dirty="0" err="1" smtClean="0">
                <a:solidFill>
                  <a:schemeClr val="tx1"/>
                </a:solidFill>
                <a:latin typeface="Arial" panose="020B0604020202020204" pitchFamily="34" charset="0"/>
                <a:cs typeface="Arial" panose="020B0604020202020204" pitchFamily="34" charset="0"/>
              </a:rPr>
              <a:t>Anesth</a:t>
            </a:r>
            <a:r>
              <a:rPr lang="en-US" sz="1400" b="0" i="1" dirty="0" smtClean="0">
                <a:solidFill>
                  <a:schemeClr val="tx1"/>
                </a:solidFill>
                <a:latin typeface="Arial" panose="020B0604020202020204" pitchFamily="34" charset="0"/>
                <a:cs typeface="Arial" panose="020B0604020202020204" pitchFamily="34" charset="0"/>
              </a:rPr>
              <a:t> </a:t>
            </a:r>
            <a:r>
              <a:rPr lang="en-US" sz="1400" b="0" i="1" dirty="0" err="1">
                <a:solidFill>
                  <a:schemeClr val="tx1"/>
                </a:solidFill>
                <a:latin typeface="Arial" panose="020B0604020202020204" pitchFamily="34" charset="0"/>
                <a:cs typeface="Arial" panose="020B0604020202020204" pitchFamily="34" charset="0"/>
              </a:rPr>
              <a:t>Analg</a:t>
            </a:r>
            <a:r>
              <a:rPr lang="en-US" sz="1400" b="0" i="1" dirty="0">
                <a:solidFill>
                  <a:schemeClr val="tx1"/>
                </a:solidFill>
                <a:latin typeface="Arial" panose="020B0604020202020204" pitchFamily="34" charset="0"/>
                <a:cs typeface="Arial" panose="020B0604020202020204" pitchFamily="34" charset="0"/>
              </a:rPr>
              <a:t> 2018;127(4):967–87</a:t>
            </a:r>
            <a:r>
              <a:rPr lang="en-US" sz="1400" b="0" i="1" dirty="0">
                <a:latin typeface="Arial" panose="020B0604020202020204" pitchFamily="34" charset="0"/>
                <a:cs typeface="Arial" panose="020B0604020202020204" pitchFamily="34" charset="0"/>
              </a:rPr>
              <a:t>.</a:t>
            </a:r>
            <a:endParaRPr lang="it-IT" sz="1400" i="1" dirty="0">
              <a:latin typeface="Arial" panose="020B0604020202020204" pitchFamily="34" charset="0"/>
              <a:cs typeface="Arial" panose="020B0604020202020204" pitchFamily="34" charset="0"/>
            </a:endParaRPr>
          </a:p>
        </p:txBody>
      </p:sp>
      <p:sp>
        <p:nvSpPr>
          <p:cNvPr id="6" name="CasellaDiTesto 5"/>
          <p:cNvSpPr txBox="1"/>
          <p:nvPr/>
        </p:nvSpPr>
        <p:spPr>
          <a:xfrm>
            <a:off x="2752437" y="5027585"/>
            <a:ext cx="6687127" cy="830997"/>
          </a:xfrm>
          <a:prstGeom prst="rect">
            <a:avLst/>
          </a:prstGeom>
          <a:noFill/>
        </p:spPr>
        <p:txBody>
          <a:bodyPr wrap="square" rtlCol="0">
            <a:spAutoFit/>
          </a:bodyPr>
          <a:lstStyle/>
          <a:p>
            <a:pPr algn="ctr"/>
            <a:r>
              <a:rPr lang="it-IT" sz="4800" dirty="0" err="1">
                <a:solidFill>
                  <a:srgbClr val="008152"/>
                </a:solidFill>
                <a:latin typeface="Arial" panose="020B0604020202020204" pitchFamily="34" charset="0"/>
                <a:cs typeface="Arial" panose="020B0604020202020204" pitchFamily="34" charset="0"/>
                <a:sym typeface="Helvetica Neue"/>
              </a:rPr>
              <a:t>Independent</a:t>
            </a:r>
            <a:r>
              <a:rPr lang="it-IT" sz="4800" dirty="0">
                <a:solidFill>
                  <a:srgbClr val="008152"/>
                </a:solidFill>
                <a:latin typeface="Arial" panose="020B0604020202020204" pitchFamily="34" charset="0"/>
                <a:cs typeface="Arial" panose="020B0604020202020204" pitchFamily="34" charset="0"/>
                <a:sym typeface="Helvetica Neue"/>
              </a:rPr>
              <a:t> </a:t>
            </a:r>
            <a:r>
              <a:rPr lang="it-IT" sz="4800" dirty="0" err="1">
                <a:solidFill>
                  <a:srgbClr val="008152"/>
                </a:solidFill>
                <a:latin typeface="Arial" panose="020B0604020202020204" pitchFamily="34" charset="0"/>
                <a:cs typeface="Arial" panose="020B0604020202020204" pitchFamily="34" charset="0"/>
                <a:sym typeface="Helvetica Neue"/>
              </a:rPr>
              <a:t>risk</a:t>
            </a:r>
            <a:r>
              <a:rPr lang="it-IT" sz="4800" dirty="0">
                <a:solidFill>
                  <a:srgbClr val="008152"/>
                </a:solidFill>
                <a:latin typeface="Arial" panose="020B0604020202020204" pitchFamily="34" charset="0"/>
                <a:cs typeface="Arial" panose="020B0604020202020204" pitchFamily="34" charset="0"/>
                <a:sym typeface="Helvetica Neue"/>
              </a:rPr>
              <a:t> </a:t>
            </a:r>
            <a:r>
              <a:rPr lang="it-IT" sz="4800" dirty="0" err="1">
                <a:solidFill>
                  <a:srgbClr val="008152"/>
                </a:solidFill>
                <a:latin typeface="Arial" panose="020B0604020202020204" pitchFamily="34" charset="0"/>
                <a:cs typeface="Arial" panose="020B0604020202020204" pitchFamily="34" charset="0"/>
                <a:sym typeface="Helvetica Neue"/>
              </a:rPr>
              <a:t>factor</a:t>
            </a:r>
            <a:endParaRPr lang="it-IT" sz="4800" dirty="0">
              <a:solidFill>
                <a:srgbClr val="008152"/>
              </a:solidFill>
              <a:latin typeface="Arial" panose="020B0604020202020204" pitchFamily="34" charset="0"/>
              <a:cs typeface="Arial" panose="020B0604020202020204" pitchFamily="34" charset="0"/>
              <a:sym typeface="Helvetica Neue"/>
            </a:endParaRPr>
          </a:p>
        </p:txBody>
      </p:sp>
      <p:pic>
        <p:nvPicPr>
          <p:cNvPr id="7" name="Immagine 6"/>
          <p:cNvPicPr>
            <a:picLocks noChangeAspect="1"/>
          </p:cNvPicPr>
          <p:nvPr/>
        </p:nvPicPr>
        <p:blipFill rotWithShape="1">
          <a:blip r:embed="rId3"/>
          <a:srcRect r="29608"/>
          <a:stretch/>
        </p:blipFill>
        <p:spPr>
          <a:xfrm>
            <a:off x="0" y="0"/>
            <a:ext cx="4913745" cy="1103472"/>
          </a:xfrm>
          <a:prstGeom prst="rect">
            <a:avLst/>
          </a:prstGeom>
        </p:spPr>
      </p:pic>
      <p:sp>
        <p:nvSpPr>
          <p:cNvPr id="3" name="Lorem ipsum dolor sit amet, consectetur adipiscing elit. In volutpat mollis feugiat. Aliquam placerat mi quis augue posuere egestas. Vivamus non quam non tellus blandit malesuada. Proin feugiat congue felis, ut lacinia turpis tincidunt id. Pellentesque id pretium ex. Curabitur mollis scelerisque mi, at finibus purus pulvinar at. Maecenas at interdum odio, vel tincidunt nisi. Sed ultricies metus nec nibh malesuada lacinia. Etiam sed purus quis elit rutrum porttitor sed dictum tellus. Fusce in scelerisque magna. Aenean ut maximus ligula. Quisque velit sem, venenatis a faucibus at, ornare vel nisl. Praesent bibendum nibh at elit rhoncus, id consequat sapien finibus.…"/>
          <p:cNvSpPr txBox="1">
            <a:spLocks/>
          </p:cNvSpPr>
          <p:nvPr/>
        </p:nvSpPr>
        <p:spPr>
          <a:xfrm>
            <a:off x="798946" y="1556269"/>
            <a:ext cx="10612581" cy="1380889"/>
          </a:xfrm>
          <a:prstGeom prst="rect">
            <a:avLst/>
          </a:prstGeom>
          <a:ln w="57150">
            <a:solidFill>
              <a:srgbClr val="FFFF00"/>
            </a:solidFill>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defTabSz="457200">
              <a:lnSpc>
                <a:spcPct val="150000"/>
              </a:lnSpc>
              <a:buSzPct val="100000"/>
              <a:defRPr sz="1900">
                <a:latin typeface="Helvetica"/>
                <a:ea typeface="Helvetica"/>
                <a:cs typeface="Helvetica"/>
                <a:sym typeface="Helvetica"/>
              </a:defRPr>
            </a:pPr>
            <a:r>
              <a:rPr lang="en-US" sz="2800" kern="0" dirty="0" smtClean="0">
                <a:solidFill>
                  <a:srgbClr val="FF0000"/>
                </a:solidFill>
                <a:latin typeface="Arial" panose="020B0604020202020204" pitchFamily="34" charset="0"/>
                <a:ea typeface="Helvetica"/>
                <a:cs typeface="Arial" panose="020B0604020202020204" pitchFamily="34" charset="0"/>
                <a:sym typeface="Helvetica"/>
              </a:rPr>
              <a:t>Are patients with OSA at increased risk for difficult airway management and do special precautions need to be taken?</a:t>
            </a:r>
            <a:endParaRPr lang="en-US" sz="4000" kern="0" dirty="0">
              <a:solidFill>
                <a:srgbClr val="FF0000"/>
              </a:solidFill>
              <a:latin typeface="Arial" panose="020B0604020202020204" pitchFamily="34" charset="0"/>
              <a:ea typeface="Helvetica"/>
              <a:cs typeface="Arial" panose="020B0604020202020204" pitchFamily="34" charset="0"/>
              <a:sym typeface="Helvetica"/>
            </a:endParaRPr>
          </a:p>
        </p:txBody>
      </p:sp>
    </p:spTree>
    <p:extLst>
      <p:ext uri="{BB962C8B-B14F-4D97-AF65-F5344CB8AC3E}">
        <p14:creationId xmlns:p14="http://schemas.microsoft.com/office/powerpoint/2010/main" val="117737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279402" y="939800"/>
            <a:ext cx="7433733" cy="4978400"/>
            <a:chOff x="209551" y="349250"/>
            <a:chExt cx="5575300" cy="3733800"/>
          </a:xfrm>
        </p:grpSpPr>
        <p:grpSp>
          <p:nvGrpSpPr>
            <p:cNvPr id="6" name="Gruppo 5"/>
            <p:cNvGrpSpPr/>
            <p:nvPr/>
          </p:nvGrpSpPr>
          <p:grpSpPr>
            <a:xfrm>
              <a:off x="209551" y="349250"/>
              <a:ext cx="5575300" cy="3733800"/>
              <a:chOff x="2273299" y="901700"/>
              <a:chExt cx="4584701" cy="3232150"/>
            </a:xfrm>
          </p:grpSpPr>
          <p:pic>
            <p:nvPicPr>
              <p:cNvPr id="3" name="Immagine 2"/>
              <p:cNvPicPr>
                <a:picLocks noChangeAspect="1"/>
              </p:cNvPicPr>
              <p:nvPr/>
            </p:nvPicPr>
            <p:blipFill rotWithShape="1">
              <a:blip r:embed="rId2"/>
              <a:srcRect l="18529" t="14289" r="14912" b="2293"/>
              <a:stretch/>
            </p:blipFill>
            <p:spPr>
              <a:xfrm>
                <a:off x="2273299" y="901700"/>
                <a:ext cx="4584701" cy="3232150"/>
              </a:xfrm>
              <a:prstGeom prst="rect">
                <a:avLst/>
              </a:prstGeom>
            </p:spPr>
          </p:pic>
          <p:sp>
            <p:nvSpPr>
              <p:cNvPr id="5" name="Rettangolo arrotondato 4"/>
              <p:cNvSpPr/>
              <p:nvPr/>
            </p:nvSpPr>
            <p:spPr>
              <a:xfrm>
                <a:off x="2419350" y="971550"/>
                <a:ext cx="228600" cy="1905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sp>
          <p:nvSpPr>
            <p:cNvPr id="7" name="CasellaDiTesto 6"/>
            <p:cNvSpPr txBox="1"/>
            <p:nvPr/>
          </p:nvSpPr>
          <p:spPr>
            <a:xfrm>
              <a:off x="1212850" y="1816100"/>
              <a:ext cx="488950" cy="253916"/>
            </a:xfrm>
            <a:prstGeom prst="rect">
              <a:avLst/>
            </a:prstGeom>
            <a:noFill/>
          </p:spPr>
          <p:txBody>
            <a:bodyPr wrap="square" rtlCol="0">
              <a:spAutoFit/>
            </a:bodyPr>
            <a:lstStyle/>
            <a:p>
              <a:pPr algn="ctr"/>
              <a:r>
                <a:rPr lang="it-IT" sz="1600" dirty="0"/>
                <a:t>42%</a:t>
              </a:r>
            </a:p>
          </p:txBody>
        </p:sp>
        <p:sp>
          <p:nvSpPr>
            <p:cNvPr id="8" name="CasellaDiTesto 7"/>
            <p:cNvSpPr txBox="1"/>
            <p:nvPr/>
          </p:nvSpPr>
          <p:spPr>
            <a:xfrm>
              <a:off x="4457700" y="2724150"/>
              <a:ext cx="488950" cy="253916"/>
            </a:xfrm>
            <a:prstGeom prst="rect">
              <a:avLst/>
            </a:prstGeom>
            <a:noFill/>
          </p:spPr>
          <p:txBody>
            <a:bodyPr wrap="square" rtlCol="0">
              <a:spAutoFit/>
            </a:bodyPr>
            <a:lstStyle/>
            <a:p>
              <a:pPr algn="ctr"/>
              <a:r>
                <a:rPr lang="it-IT" sz="1600" dirty="0"/>
                <a:t>30%</a:t>
              </a:r>
            </a:p>
          </p:txBody>
        </p:sp>
        <p:sp>
          <p:nvSpPr>
            <p:cNvPr id="9" name="CasellaDiTesto 8"/>
            <p:cNvSpPr txBox="1"/>
            <p:nvPr/>
          </p:nvSpPr>
          <p:spPr>
            <a:xfrm>
              <a:off x="1079500" y="1397000"/>
              <a:ext cx="488950" cy="253916"/>
            </a:xfrm>
            <a:prstGeom prst="rect">
              <a:avLst/>
            </a:prstGeom>
            <a:noFill/>
          </p:spPr>
          <p:txBody>
            <a:bodyPr wrap="square" rtlCol="0">
              <a:spAutoFit/>
            </a:bodyPr>
            <a:lstStyle/>
            <a:p>
              <a:pPr algn="ctr"/>
              <a:r>
                <a:rPr lang="it-IT" sz="1600" dirty="0"/>
                <a:t>26%</a:t>
              </a:r>
            </a:p>
          </p:txBody>
        </p:sp>
        <p:sp>
          <p:nvSpPr>
            <p:cNvPr id="10" name="CasellaDiTesto 9"/>
            <p:cNvSpPr txBox="1"/>
            <p:nvPr/>
          </p:nvSpPr>
          <p:spPr>
            <a:xfrm>
              <a:off x="3994150" y="1258500"/>
              <a:ext cx="488950" cy="253916"/>
            </a:xfrm>
            <a:prstGeom prst="rect">
              <a:avLst/>
            </a:prstGeom>
            <a:noFill/>
          </p:spPr>
          <p:txBody>
            <a:bodyPr wrap="square" rtlCol="0">
              <a:spAutoFit/>
            </a:bodyPr>
            <a:lstStyle/>
            <a:p>
              <a:pPr algn="ctr"/>
              <a:r>
                <a:rPr lang="it-IT" sz="1600" dirty="0"/>
                <a:t>24%</a:t>
              </a:r>
            </a:p>
          </p:txBody>
        </p:sp>
      </p:grpSp>
      <p:sp>
        <p:nvSpPr>
          <p:cNvPr id="12" name="Rettangolo 11"/>
          <p:cNvSpPr/>
          <p:nvPr/>
        </p:nvSpPr>
        <p:spPr>
          <a:xfrm>
            <a:off x="750849" y="224138"/>
            <a:ext cx="10690303"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Worldwide, the prevalence of obesity has nearly tripled in the past 40 years</a:t>
            </a:r>
            <a:endParaRPr lang="it-IT" sz="2400" dirty="0">
              <a:latin typeface="Arial" panose="020B0604020202020204" pitchFamily="34" charset="0"/>
              <a:cs typeface="Arial" panose="020B0604020202020204" pitchFamily="34" charset="0"/>
            </a:endParaRPr>
          </a:p>
        </p:txBody>
      </p:sp>
      <p:sp>
        <p:nvSpPr>
          <p:cNvPr id="13" name="Rettangolo 12"/>
          <p:cNvSpPr/>
          <p:nvPr/>
        </p:nvSpPr>
        <p:spPr>
          <a:xfrm>
            <a:off x="8282107" y="1352723"/>
            <a:ext cx="3634823" cy="2077255"/>
          </a:xfrm>
          <a:prstGeom prst="rect">
            <a:avLst/>
          </a:prstGeom>
          <a:ln>
            <a:solidFill>
              <a:schemeClr val="tx1"/>
            </a:solidFill>
          </a:ln>
        </p:spPr>
        <p:txBody>
          <a:bodyPr wrap="square" lIns="106825" tIns="53413" rIns="106825" bIns="53413">
            <a:spAutoFit/>
          </a:bodyPr>
          <a:lstStyle/>
          <a:p>
            <a:pPr algn="ctr" fontAlgn="base">
              <a:spcBef>
                <a:spcPct val="0"/>
              </a:spcBef>
              <a:spcAft>
                <a:spcPct val="0"/>
              </a:spcAft>
            </a:pPr>
            <a:r>
              <a:rPr lang="en-US" sz="2133" b="1" dirty="0">
                <a:latin typeface="Arial" panose="020B0604020202020204" pitchFamily="34" charset="0"/>
                <a:cs typeface="Arial" panose="020B0604020202020204" pitchFamily="34" charset="0"/>
              </a:rPr>
              <a:t>As the prevalence of obesity increases worldwide, an increasing number of obese surgical patients will require anesthesia</a:t>
            </a:r>
            <a:endParaRPr lang="it-IT" sz="4667" i="1" baseline="-25000" dirty="0">
              <a:latin typeface="Arial" panose="020B0604020202020204" pitchFamily="34" charset="0"/>
              <a:cs typeface="Arial" panose="020B0604020202020204" pitchFamily="34" charset="0"/>
            </a:endParaRPr>
          </a:p>
        </p:txBody>
      </p:sp>
      <p:sp>
        <p:nvSpPr>
          <p:cNvPr id="15" name="Rettangolo 14"/>
          <p:cNvSpPr/>
          <p:nvPr/>
        </p:nvSpPr>
        <p:spPr>
          <a:xfrm>
            <a:off x="8282107" y="4106333"/>
            <a:ext cx="3634823" cy="1938992"/>
          </a:xfrm>
          <a:prstGeom prst="rect">
            <a:avLst/>
          </a:prstGeom>
          <a:ln>
            <a:solidFill>
              <a:schemeClr val="tx1"/>
            </a:solidFill>
          </a:ln>
        </p:spPr>
        <p:txBody>
          <a:bodyPr wrap="square">
            <a:spAutoFit/>
          </a:bodyPr>
          <a:lstStyle/>
          <a:p>
            <a:pPr algn="ctr"/>
            <a:r>
              <a:rPr lang="en-US" sz="2400" dirty="0" smtClean="0">
                <a:latin typeface="Arial" panose="020B0604020202020204" pitchFamily="34" charset="0"/>
                <a:cs typeface="Arial" panose="020B0604020202020204" pitchFamily="34" charset="0"/>
              </a:rPr>
              <a:t>Anesthetists </a:t>
            </a:r>
            <a:r>
              <a:rPr lang="en-US" sz="2400" dirty="0">
                <a:latin typeface="Arial" panose="020B0604020202020204" pitchFamily="34" charset="0"/>
                <a:cs typeface="Arial" panose="020B0604020202020204" pitchFamily="34" charset="0"/>
              </a:rPr>
              <a:t>must be able to </a:t>
            </a:r>
            <a:r>
              <a:rPr lang="en-US" sz="2400" b="1" dirty="0">
                <a:solidFill>
                  <a:schemeClr val="tx2"/>
                </a:solidFill>
                <a:latin typeface="Arial" panose="020B0604020202020204" pitchFamily="34" charset="0"/>
                <a:cs typeface="Arial" panose="020B0604020202020204" pitchFamily="34" charset="0"/>
              </a:rPr>
              <a:t>confidently manage</a:t>
            </a:r>
            <a:r>
              <a:rPr lang="en-US" sz="2400" dirty="0">
                <a:solidFill>
                  <a:schemeClr val="tx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associated pathophysiological and technical challenges.</a:t>
            </a:r>
            <a:endParaRPr lang="it-IT" sz="2400" dirty="0">
              <a:latin typeface="Arial" panose="020B0604020202020204" pitchFamily="34" charset="0"/>
              <a:cs typeface="Arial" panose="020B0604020202020204" pitchFamily="34" charset="0"/>
            </a:endParaRPr>
          </a:p>
        </p:txBody>
      </p:sp>
      <p:sp>
        <p:nvSpPr>
          <p:cNvPr id="2" name="CasellaDiTesto 1"/>
          <p:cNvSpPr txBox="1"/>
          <p:nvPr/>
        </p:nvSpPr>
        <p:spPr>
          <a:xfrm>
            <a:off x="1477481" y="6314069"/>
            <a:ext cx="9237039" cy="461665"/>
          </a:xfrm>
          <a:prstGeom prst="rect">
            <a:avLst/>
          </a:prstGeom>
          <a:noFill/>
        </p:spPr>
        <p:txBody>
          <a:bodyPr wrap="square" rtlCol="0">
            <a:spAutoFit/>
          </a:bodyPr>
          <a:lstStyle/>
          <a:p>
            <a:pPr algn="ctr"/>
            <a:r>
              <a:rPr lang="it-IT" sz="2400" b="1" dirty="0">
                <a:solidFill>
                  <a:srgbClr val="FF0000"/>
                </a:solidFill>
                <a:latin typeface="Arial" panose="020B0604020202020204" pitchFamily="34" charset="0"/>
                <a:cs typeface="Arial" panose="020B0604020202020204" pitchFamily="34" charset="0"/>
              </a:rPr>
              <a:t>HIGH RISK PATIENTS – INCREASED PERIOPERATIVE RISK</a:t>
            </a:r>
          </a:p>
        </p:txBody>
      </p:sp>
    </p:spTree>
    <p:extLst>
      <p:ext uri="{BB962C8B-B14F-4D97-AF65-F5344CB8AC3E}">
        <p14:creationId xmlns:p14="http://schemas.microsoft.com/office/powerpoint/2010/main" val="5355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209964" y="0"/>
            <a:ext cx="9902435" cy="5816977"/>
          </a:xfrm>
          <a:prstGeom prst="rect">
            <a:avLst/>
          </a:prstGeom>
        </p:spPr>
        <p:txBody>
          <a:bodyPr wrap="square">
            <a:spAutoFit/>
          </a:bodyPr>
          <a:lstStyle/>
          <a:p>
            <a:pPr algn="just"/>
            <a:endParaRPr lang="en-US" sz="2800" dirty="0" smtClean="0">
              <a:solidFill>
                <a:srgbClr val="FF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it-IT" sz="2800" dirty="0" smtClean="0">
                <a:solidFill>
                  <a:srgbClr val="FF0000"/>
                </a:solidFill>
                <a:latin typeface="Arial" panose="020B0604020202020204" pitchFamily="34" charset="0"/>
                <a:cs typeface="Arial" panose="020B0604020202020204" pitchFamily="34" charset="0"/>
              </a:rPr>
              <a:t>60% </a:t>
            </a:r>
            <a:r>
              <a:rPr lang="it-IT" sz="2800" dirty="0" err="1" smtClean="0">
                <a:solidFill>
                  <a:srgbClr val="FF0000"/>
                </a:solidFill>
                <a:latin typeface="Arial" panose="020B0604020202020204" pitchFamily="34" charset="0"/>
                <a:cs typeface="Arial" panose="020B0604020202020204" pitchFamily="34" charset="0"/>
              </a:rPr>
              <a:t>incidence</a:t>
            </a:r>
            <a:r>
              <a:rPr lang="it-IT" sz="2800" dirty="0" smtClean="0">
                <a:solidFill>
                  <a:srgbClr val="FF0000"/>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of OSA </a:t>
            </a:r>
          </a:p>
          <a:p>
            <a:pPr algn="just"/>
            <a:r>
              <a:rPr lang="en-US" sz="2800" dirty="0">
                <a:solidFill>
                  <a:srgbClr val="FF0000"/>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   </a:t>
            </a:r>
            <a:r>
              <a:rPr lang="en-US" sz="2000" dirty="0" smtClean="0">
                <a:solidFill>
                  <a:schemeClr val="tx1">
                    <a:lumMod val="50000"/>
                    <a:lumOff val="50000"/>
                  </a:schemeClr>
                </a:solidFill>
                <a:latin typeface="Arial" panose="020B0604020202020204" pitchFamily="34" charset="0"/>
                <a:cs typeface="Arial" panose="020B0604020202020204" pitchFamily="34" charset="0"/>
              </a:rPr>
              <a:t>(70% of patients with a BMI greater than 40 kg/m2)</a:t>
            </a:r>
          </a:p>
          <a:p>
            <a:pPr marL="342900" indent="-342900" algn="just">
              <a:buFont typeface="Arial" panose="020B0604020202020204" pitchFamily="34" charset="0"/>
              <a:buChar char="•"/>
            </a:pPr>
            <a:endParaRPr lang="en-US" sz="2800" b="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smtClean="0">
                <a:solidFill>
                  <a:srgbClr val="FF0000"/>
                </a:solidFill>
                <a:latin typeface="Arial" panose="020B0604020202020204" pitchFamily="34" charset="0"/>
                <a:cs typeface="Arial" panose="020B0604020202020204" pitchFamily="34" charset="0"/>
              </a:rPr>
              <a:t>90</a:t>
            </a:r>
            <a:r>
              <a:rPr lang="en-US" sz="2800" dirty="0">
                <a:solidFill>
                  <a:srgbClr val="FF0000"/>
                </a:solidFill>
                <a:latin typeface="Arial" panose="020B0604020202020204" pitchFamily="34" charset="0"/>
                <a:cs typeface="Arial" panose="020B0604020202020204" pitchFamily="34" charset="0"/>
              </a:rPr>
              <a:t>% </a:t>
            </a:r>
            <a:r>
              <a:rPr lang="en-US" sz="2800" dirty="0">
                <a:solidFill>
                  <a:schemeClr val="tx1">
                    <a:lumMod val="50000"/>
                    <a:lumOff val="50000"/>
                  </a:schemeClr>
                </a:solidFill>
                <a:latin typeface="Arial" panose="020B0604020202020204" pitchFamily="34" charset="0"/>
                <a:cs typeface="Arial" panose="020B0604020202020204" pitchFamily="34" charset="0"/>
              </a:rPr>
              <a:t>of these patients were </a:t>
            </a:r>
            <a:r>
              <a:rPr lang="en-US" sz="2800" dirty="0">
                <a:solidFill>
                  <a:srgbClr val="FF0000"/>
                </a:solidFill>
                <a:latin typeface="Arial" panose="020B0604020202020204" pitchFamily="34" charset="0"/>
                <a:cs typeface="Arial" panose="020B0604020202020204" pitchFamily="34" charset="0"/>
              </a:rPr>
              <a:t>not aware of their </a:t>
            </a:r>
            <a:r>
              <a:rPr lang="en-US" sz="2800" dirty="0" smtClean="0">
                <a:solidFill>
                  <a:srgbClr val="FF0000"/>
                </a:solidFill>
                <a:latin typeface="Arial" panose="020B0604020202020204" pitchFamily="34" charset="0"/>
                <a:cs typeface="Arial" panose="020B0604020202020204" pitchFamily="34" charset="0"/>
              </a:rPr>
              <a:t>OSA </a:t>
            </a:r>
            <a:r>
              <a:rPr lang="it-IT" sz="2800" dirty="0" smtClean="0">
                <a:solidFill>
                  <a:schemeClr val="tx1">
                    <a:lumMod val="50000"/>
                    <a:lumOff val="50000"/>
                  </a:schemeClr>
                </a:solidFill>
                <a:latin typeface="Arial" panose="020B0604020202020204" pitchFamily="34" charset="0"/>
                <a:cs typeface="Arial" panose="020B0604020202020204" pitchFamily="34" charset="0"/>
              </a:rPr>
              <a:t>status </a:t>
            </a:r>
            <a:r>
              <a:rPr lang="it-IT" sz="2800" dirty="0" err="1">
                <a:solidFill>
                  <a:srgbClr val="FF0000"/>
                </a:solidFill>
                <a:latin typeface="Arial" panose="020B0604020202020204" pitchFamily="34" charset="0"/>
                <a:cs typeface="Arial" panose="020B0604020202020204" pitchFamily="34" charset="0"/>
              </a:rPr>
              <a:t>prior</a:t>
            </a:r>
            <a:r>
              <a:rPr lang="it-IT" sz="2800" dirty="0">
                <a:solidFill>
                  <a:srgbClr val="FF0000"/>
                </a:solidFill>
                <a:latin typeface="Arial" panose="020B0604020202020204" pitchFamily="34" charset="0"/>
                <a:cs typeface="Arial" panose="020B0604020202020204" pitchFamily="34" charset="0"/>
              </a:rPr>
              <a:t> to </a:t>
            </a:r>
            <a:r>
              <a:rPr lang="it-IT" sz="2800" dirty="0" err="1" smtClean="0">
                <a:solidFill>
                  <a:srgbClr val="FF0000"/>
                </a:solidFill>
                <a:latin typeface="Arial" panose="020B0604020202020204" pitchFamily="34" charset="0"/>
                <a:cs typeface="Arial" panose="020B0604020202020204" pitchFamily="34" charset="0"/>
              </a:rPr>
              <a:t>testing</a:t>
            </a:r>
            <a:r>
              <a:rPr lang="it-IT" sz="2800" dirty="0">
                <a:solidFill>
                  <a:srgbClr val="FF0000"/>
                </a:solidFill>
                <a:latin typeface="Arial" panose="020B0604020202020204" pitchFamily="34" charset="0"/>
                <a:cs typeface="Arial" panose="020B0604020202020204" pitchFamily="34" charset="0"/>
              </a:rPr>
              <a:t> </a:t>
            </a:r>
            <a:endParaRPr lang="it-IT" sz="2800" dirty="0" smtClean="0">
              <a:solidFill>
                <a:srgbClr val="FF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it-IT" sz="2800" dirty="0" smtClean="0">
              <a:solidFill>
                <a:srgbClr val="FF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smtClean="0">
                <a:solidFill>
                  <a:srgbClr val="FF0000"/>
                </a:solidFill>
                <a:latin typeface="Arial" panose="020B0604020202020204" pitchFamily="34" charset="0"/>
                <a:cs typeface="Arial" panose="020B0604020202020204" pitchFamily="34" charset="0"/>
              </a:rPr>
              <a:t>OSA has been linked </a:t>
            </a:r>
            <a:r>
              <a:rPr lang="en-US" sz="2800" dirty="0" smtClean="0">
                <a:solidFill>
                  <a:schemeClr val="tx1">
                    <a:lumMod val="50000"/>
                    <a:lumOff val="50000"/>
                  </a:schemeClr>
                </a:solidFill>
                <a:latin typeface="Arial" panose="020B0604020202020204" pitchFamily="34" charset="0"/>
                <a:cs typeface="Arial" panose="020B0604020202020204" pitchFamily="34" charset="0"/>
              </a:rPr>
              <a:t>not only to adverse long-term health outcomes but also</a:t>
            </a:r>
            <a:r>
              <a:rPr lang="en-US" sz="2800" dirty="0" smtClean="0">
                <a:solidFill>
                  <a:srgbClr val="FF0000"/>
                </a:solidFill>
                <a:latin typeface="Arial" panose="020B0604020202020204" pitchFamily="34" charset="0"/>
                <a:cs typeface="Arial" panose="020B0604020202020204" pitchFamily="34" charset="0"/>
              </a:rPr>
              <a:t> to increased perioperative risk </a:t>
            </a:r>
          </a:p>
          <a:p>
            <a:pPr algn="just"/>
            <a:endParaRPr lang="it-IT" sz="2800" dirty="0" smtClean="0">
              <a:solidFill>
                <a:srgbClr val="FF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800" dirty="0" smtClean="0">
                <a:solidFill>
                  <a:schemeClr val="tx1">
                    <a:lumMod val="50000"/>
                    <a:lumOff val="50000"/>
                  </a:schemeClr>
                </a:solidFill>
                <a:latin typeface="Arial" panose="020B0604020202020204" pitchFamily="34" charset="0"/>
                <a:cs typeface="Arial" panose="020B0604020202020204" pitchFamily="34" charset="0"/>
              </a:rPr>
              <a:t>identifying </a:t>
            </a:r>
            <a:r>
              <a:rPr lang="en-US" sz="2800" dirty="0">
                <a:solidFill>
                  <a:schemeClr val="tx1">
                    <a:lumMod val="50000"/>
                    <a:lumOff val="50000"/>
                  </a:schemeClr>
                </a:solidFill>
                <a:latin typeface="Arial" panose="020B0604020202020204" pitchFamily="34" charset="0"/>
                <a:cs typeface="Arial" panose="020B0604020202020204" pitchFamily="34" charset="0"/>
              </a:rPr>
              <a:t>patients at risk for OSA has been </a:t>
            </a:r>
            <a:r>
              <a:rPr lang="en-US" sz="2800" dirty="0" smtClean="0">
                <a:solidFill>
                  <a:schemeClr val="tx1">
                    <a:lumMod val="50000"/>
                    <a:lumOff val="50000"/>
                  </a:schemeClr>
                </a:solidFill>
                <a:latin typeface="Arial" panose="020B0604020202020204" pitchFamily="34" charset="0"/>
                <a:cs typeface="Arial" panose="020B0604020202020204" pitchFamily="34" charset="0"/>
              </a:rPr>
              <a:t>recommended </a:t>
            </a:r>
            <a:r>
              <a:rPr lang="en-US" sz="2800" dirty="0" smtClean="0">
                <a:solidFill>
                  <a:schemeClr val="tx1">
                    <a:lumMod val="50000"/>
                    <a:lumOff val="50000"/>
                  </a:schemeClr>
                </a:solidFill>
                <a:latin typeface="Arial" panose="020B0604020202020204" pitchFamily="34" charset="0"/>
                <a:cs typeface="Arial" panose="020B0604020202020204" pitchFamily="34" charset="0"/>
                <a:sym typeface="Wingdings" panose="05000000000000000000" pitchFamily="2" charset="2"/>
              </a:rPr>
              <a:t></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3200" dirty="0">
                <a:solidFill>
                  <a:srgbClr val="008152"/>
                </a:solidFill>
                <a:latin typeface="Arial" panose="020B0604020202020204" pitchFamily="34" charset="0"/>
                <a:cs typeface="Arial" panose="020B0604020202020204" pitchFamily="34" charset="0"/>
              </a:rPr>
              <a:t>STOP-BANG questionnaire</a:t>
            </a:r>
            <a:endParaRPr lang="en-US" sz="2800" dirty="0">
              <a:solidFill>
                <a:srgbClr val="008152"/>
              </a:solidFill>
              <a:latin typeface="Arial" panose="020B0604020202020204" pitchFamily="34" charset="0"/>
              <a:cs typeface="Arial" panose="020B0604020202020204" pitchFamily="34" charset="0"/>
            </a:endParaRPr>
          </a:p>
          <a:p>
            <a:pPr algn="just"/>
            <a:endParaRPr lang="en-US" sz="3200" dirty="0" smtClean="0">
              <a:solidFill>
                <a:schemeClr val="bg2">
                  <a:lumMod val="75000"/>
                </a:schemeClr>
              </a:solidFill>
              <a:latin typeface="Arial" panose="020B0604020202020204" pitchFamily="34" charset="0"/>
              <a:cs typeface="Arial" panose="020B0604020202020204" pitchFamily="34" charset="0"/>
            </a:endParaRPr>
          </a:p>
        </p:txBody>
      </p:sp>
      <p:sp>
        <p:nvSpPr>
          <p:cNvPr id="4" name="Rettangolo 3"/>
          <p:cNvSpPr/>
          <p:nvPr/>
        </p:nvSpPr>
        <p:spPr>
          <a:xfrm>
            <a:off x="4423107" y="4838523"/>
            <a:ext cx="6689292" cy="553998"/>
          </a:xfrm>
          <a:prstGeom prst="rect">
            <a:avLst/>
          </a:prstGeom>
        </p:spPr>
        <p:txBody>
          <a:bodyPr wrap="square">
            <a:spAutoFit/>
          </a:bodyPr>
          <a:lstStyle/>
          <a:p>
            <a:pPr algn="r"/>
            <a:r>
              <a:rPr lang="it-IT" sz="1000" b="0" i="1" dirty="0" err="1">
                <a:latin typeface="Arial" panose="020B0604020202020204" pitchFamily="34" charset="0"/>
                <a:cs typeface="Arial" panose="020B0604020202020204" pitchFamily="34" charset="0"/>
              </a:rPr>
              <a:t>Perioperative</a:t>
            </a:r>
            <a:r>
              <a:rPr lang="it-IT" sz="1000" b="0" i="1" dirty="0">
                <a:latin typeface="Arial" panose="020B0604020202020204" pitchFamily="34" charset="0"/>
                <a:cs typeface="Arial" panose="020B0604020202020204" pitchFamily="34" charset="0"/>
              </a:rPr>
              <a:t> management </a:t>
            </a:r>
            <a:r>
              <a:rPr lang="it-IT" sz="1000" b="0" i="1" dirty="0" smtClean="0">
                <a:latin typeface="Arial" panose="020B0604020202020204" pitchFamily="34" charset="0"/>
                <a:cs typeface="Arial" panose="020B0604020202020204" pitchFamily="34" charset="0"/>
              </a:rPr>
              <a:t>of </a:t>
            </a:r>
            <a:r>
              <a:rPr lang="en-US" sz="1000" b="0" i="1" dirty="0" smtClean="0">
                <a:latin typeface="Arial" panose="020B0604020202020204" pitchFamily="34" charset="0"/>
                <a:cs typeface="Arial" panose="020B0604020202020204" pitchFamily="34" charset="0"/>
              </a:rPr>
              <a:t>obstructive </a:t>
            </a:r>
            <a:r>
              <a:rPr lang="en-US" sz="1000" b="0" i="1" dirty="0">
                <a:latin typeface="Arial" panose="020B0604020202020204" pitchFamily="34" charset="0"/>
                <a:cs typeface="Arial" panose="020B0604020202020204" pitchFamily="34" charset="0"/>
              </a:rPr>
              <a:t>sleep apnea </a:t>
            </a:r>
            <a:endParaRPr lang="en-US" sz="1000" b="0" i="1" dirty="0" smtClean="0">
              <a:latin typeface="Arial" panose="020B0604020202020204" pitchFamily="34" charset="0"/>
              <a:cs typeface="Arial" panose="020B0604020202020204" pitchFamily="34" charset="0"/>
            </a:endParaRPr>
          </a:p>
          <a:p>
            <a:pPr algn="r"/>
            <a:r>
              <a:rPr lang="en-US" sz="1000" b="0" i="1" dirty="0" smtClean="0">
                <a:latin typeface="Arial" panose="020B0604020202020204" pitchFamily="34" charset="0"/>
                <a:cs typeface="Arial" panose="020B0604020202020204" pitchFamily="34" charset="0"/>
              </a:rPr>
              <a:t>in </a:t>
            </a:r>
            <a:r>
              <a:rPr lang="en-US" sz="1000" b="0" i="1" dirty="0">
                <a:latin typeface="Arial" panose="020B0604020202020204" pitchFamily="34" charset="0"/>
                <a:cs typeface="Arial" panose="020B0604020202020204" pitchFamily="34" charset="0"/>
              </a:rPr>
              <a:t>bariatric surgery: a consensus </a:t>
            </a:r>
            <a:r>
              <a:rPr lang="en-US" sz="1000" b="0" i="1" dirty="0" smtClean="0">
                <a:latin typeface="Arial" panose="020B0604020202020204" pitchFamily="34" charset="0"/>
                <a:cs typeface="Arial" panose="020B0604020202020204" pitchFamily="34" charset="0"/>
              </a:rPr>
              <a:t>guideline</a:t>
            </a:r>
            <a:r>
              <a:rPr lang="en-US" sz="1000" b="0" i="1" dirty="0">
                <a:latin typeface="Arial" panose="020B0604020202020204" pitchFamily="34" charset="0"/>
                <a:cs typeface="Arial" panose="020B0604020202020204" pitchFamily="34" charset="0"/>
              </a:rPr>
              <a:t>. </a:t>
            </a:r>
            <a:endParaRPr lang="en-US" sz="1000" b="0" i="1" dirty="0" smtClean="0">
              <a:latin typeface="Arial" panose="020B0604020202020204" pitchFamily="34" charset="0"/>
              <a:cs typeface="Arial" panose="020B0604020202020204" pitchFamily="34" charset="0"/>
            </a:endParaRPr>
          </a:p>
          <a:p>
            <a:pPr algn="r"/>
            <a:r>
              <a:rPr lang="en-US" sz="1000" b="0" i="1" dirty="0" err="1" smtClean="0">
                <a:latin typeface="Arial" panose="020B0604020202020204" pitchFamily="34" charset="0"/>
                <a:cs typeface="Arial" panose="020B0604020202020204" pitchFamily="34" charset="0"/>
              </a:rPr>
              <a:t>Surg</a:t>
            </a:r>
            <a:r>
              <a:rPr lang="en-US" sz="1000" b="0" i="1" dirty="0" smtClean="0">
                <a:latin typeface="Arial" panose="020B0604020202020204" pitchFamily="34" charset="0"/>
                <a:cs typeface="Arial" panose="020B0604020202020204" pitchFamily="34" charset="0"/>
              </a:rPr>
              <a:t> </a:t>
            </a:r>
            <a:r>
              <a:rPr lang="it-IT" sz="1000" b="0" i="1" dirty="0" err="1" smtClean="0">
                <a:latin typeface="Arial" panose="020B0604020202020204" pitchFamily="34" charset="0"/>
                <a:cs typeface="Arial" panose="020B0604020202020204" pitchFamily="34" charset="0"/>
              </a:rPr>
              <a:t>Obes</a:t>
            </a:r>
            <a:r>
              <a:rPr lang="it-IT" sz="1000" b="0" i="1" dirty="0" smtClean="0">
                <a:latin typeface="Arial" panose="020B0604020202020204" pitchFamily="34" charset="0"/>
                <a:cs typeface="Arial" panose="020B0604020202020204" pitchFamily="34" charset="0"/>
              </a:rPr>
              <a:t> </a:t>
            </a:r>
            <a:r>
              <a:rPr lang="it-IT" sz="1000" b="0" i="1" dirty="0" err="1">
                <a:latin typeface="Arial" panose="020B0604020202020204" pitchFamily="34" charset="0"/>
                <a:cs typeface="Arial" panose="020B0604020202020204" pitchFamily="34" charset="0"/>
              </a:rPr>
              <a:t>Relat</a:t>
            </a:r>
            <a:r>
              <a:rPr lang="it-IT" sz="1000" b="0" i="1" dirty="0">
                <a:latin typeface="Arial" panose="020B0604020202020204" pitchFamily="34" charset="0"/>
                <a:cs typeface="Arial" panose="020B0604020202020204" pitchFamily="34" charset="0"/>
              </a:rPr>
              <a:t> </a:t>
            </a:r>
            <a:r>
              <a:rPr lang="it-IT" sz="1000" b="0" i="1" dirty="0" err="1">
                <a:latin typeface="Arial" panose="020B0604020202020204" pitchFamily="34" charset="0"/>
                <a:cs typeface="Arial" panose="020B0604020202020204" pitchFamily="34" charset="0"/>
              </a:rPr>
              <a:t>Dis</a:t>
            </a:r>
            <a:r>
              <a:rPr lang="it-IT" sz="1000" b="0" i="1" dirty="0">
                <a:latin typeface="Arial" panose="020B0604020202020204" pitchFamily="34" charset="0"/>
                <a:cs typeface="Arial" panose="020B0604020202020204" pitchFamily="34" charset="0"/>
              </a:rPr>
              <a:t> 2017; 13:1095–1109</a:t>
            </a:r>
            <a:r>
              <a:rPr lang="it-IT" sz="1000" b="0" i="1" dirty="0" smtClean="0">
                <a:latin typeface="Arial" panose="020B0604020202020204" pitchFamily="34" charset="0"/>
                <a:cs typeface="Arial" panose="020B0604020202020204" pitchFamily="34" charset="0"/>
              </a:rPr>
              <a:t>.</a:t>
            </a:r>
            <a:endParaRPr lang="it-IT" sz="3200" i="1" dirty="0">
              <a:latin typeface="Arial" panose="020B0604020202020204" pitchFamily="34" charset="0"/>
              <a:cs typeface="Arial" panose="020B0604020202020204" pitchFamily="34" charset="0"/>
            </a:endParaRPr>
          </a:p>
        </p:txBody>
      </p:sp>
      <p:sp>
        <p:nvSpPr>
          <p:cNvPr id="5" name="Rettangolo 4"/>
          <p:cNvSpPr/>
          <p:nvPr/>
        </p:nvSpPr>
        <p:spPr>
          <a:xfrm>
            <a:off x="8704367" y="5411781"/>
            <a:ext cx="2408032" cy="246221"/>
          </a:xfrm>
          <a:prstGeom prst="rect">
            <a:avLst/>
          </a:prstGeom>
        </p:spPr>
        <p:txBody>
          <a:bodyPr wrap="none">
            <a:spAutoFit/>
          </a:bodyPr>
          <a:lstStyle/>
          <a:p>
            <a:pPr algn="r"/>
            <a:r>
              <a:rPr lang="en-US" sz="1000" i="1" dirty="0">
                <a:latin typeface="Arial" panose="020B0604020202020204" pitchFamily="34" charset="0"/>
                <a:cs typeface="Arial" panose="020B0604020202020204" pitchFamily="34" charset="0"/>
              </a:rPr>
              <a:t>Anesthesiology </a:t>
            </a:r>
            <a:r>
              <a:rPr lang="en-US" sz="1000" i="1" dirty="0" err="1">
                <a:latin typeface="Arial" panose="020B0604020202020204" pitchFamily="34" charset="0"/>
                <a:cs typeface="Arial" panose="020B0604020202020204" pitchFamily="34" charset="0"/>
              </a:rPr>
              <a:t>Clin</a:t>
            </a:r>
            <a:r>
              <a:rPr lang="en-US" sz="1000" i="1" dirty="0">
                <a:latin typeface="Arial" panose="020B0604020202020204" pitchFamily="34" charset="0"/>
                <a:cs typeface="Arial" panose="020B0604020202020204" pitchFamily="34" charset="0"/>
              </a:rPr>
              <a:t> 37 (2019) </a:t>
            </a:r>
            <a:r>
              <a:rPr lang="en-US" sz="1000" i="1" dirty="0" smtClean="0">
                <a:latin typeface="Arial" panose="020B0604020202020204" pitchFamily="34" charset="0"/>
                <a:cs typeface="Arial" panose="020B0604020202020204" pitchFamily="34" charset="0"/>
              </a:rPr>
              <a:t>215–224</a:t>
            </a:r>
            <a:endParaRPr lang="it-IT" sz="1000" i="1" dirty="0">
              <a:latin typeface="Arial" panose="020B0604020202020204" pitchFamily="34" charset="0"/>
              <a:cs typeface="Arial" panose="020B0604020202020204" pitchFamily="34" charset="0"/>
            </a:endParaRPr>
          </a:p>
        </p:txBody>
      </p:sp>
      <p:sp>
        <p:nvSpPr>
          <p:cNvPr id="6" name="Rettangolo 5"/>
          <p:cNvSpPr/>
          <p:nvPr/>
        </p:nvSpPr>
        <p:spPr>
          <a:xfrm>
            <a:off x="9074661" y="5653627"/>
            <a:ext cx="2037738" cy="246221"/>
          </a:xfrm>
          <a:prstGeom prst="rect">
            <a:avLst/>
          </a:prstGeom>
        </p:spPr>
        <p:txBody>
          <a:bodyPr wrap="none">
            <a:spAutoFit/>
          </a:bodyPr>
          <a:lstStyle/>
          <a:p>
            <a:pPr algn="r"/>
            <a:r>
              <a:rPr lang="it-IT" sz="1000" i="1" dirty="0" err="1">
                <a:latin typeface="Arial" panose="020B0604020202020204" pitchFamily="34" charset="0"/>
                <a:cs typeface="Arial" panose="020B0604020202020204" pitchFamily="34" charset="0"/>
              </a:rPr>
              <a:t>Anesth</a:t>
            </a:r>
            <a:r>
              <a:rPr lang="it-IT" sz="1000" i="1" dirty="0">
                <a:latin typeface="Arial" panose="020B0604020202020204" pitchFamily="34" charset="0"/>
                <a:cs typeface="Arial" panose="020B0604020202020204" pitchFamily="34" charset="0"/>
              </a:rPr>
              <a:t> </a:t>
            </a:r>
            <a:r>
              <a:rPr lang="it-IT" sz="1000" i="1" dirty="0" err="1">
                <a:latin typeface="Arial" panose="020B0604020202020204" pitchFamily="34" charset="0"/>
                <a:cs typeface="Arial" panose="020B0604020202020204" pitchFamily="34" charset="0"/>
              </a:rPr>
              <a:t>Analg</a:t>
            </a:r>
            <a:r>
              <a:rPr lang="it-IT" sz="1000" i="1" dirty="0">
                <a:latin typeface="Arial" panose="020B0604020202020204" pitchFamily="34" charset="0"/>
                <a:cs typeface="Arial" panose="020B0604020202020204" pitchFamily="34" charset="0"/>
              </a:rPr>
              <a:t> 2016;122:1321–34</a:t>
            </a:r>
          </a:p>
        </p:txBody>
      </p:sp>
    </p:spTree>
    <p:extLst>
      <p:ext uri="{BB962C8B-B14F-4D97-AF65-F5344CB8AC3E}">
        <p14:creationId xmlns:p14="http://schemas.microsoft.com/office/powerpoint/2010/main" val="152801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020957" y="1957751"/>
            <a:ext cx="8150087" cy="1938992"/>
          </a:xfrm>
          <a:prstGeom prst="rect">
            <a:avLst/>
          </a:prstGeom>
          <a:noFill/>
          <a:ln w="28575">
            <a:solidFill>
              <a:srgbClr val="00B050"/>
            </a:solidFill>
            <a:prstDash val="sysDash"/>
          </a:ln>
        </p:spPr>
        <p:txBody>
          <a:bodyPr wrap="square" rtlCol="0">
            <a:spAutoFit/>
          </a:bodyPr>
          <a:lstStyle/>
          <a:p>
            <a:pPr marL="285750" indent="-285750">
              <a:buFont typeface="Wingdings" panose="05000000000000000000" pitchFamily="2" charset="2"/>
              <a:buChar char="ü"/>
            </a:pPr>
            <a:r>
              <a:rPr lang="it-IT" sz="2400" dirty="0" err="1" smtClean="0">
                <a:latin typeface="Arial" panose="020B0604020202020204" pitchFamily="34" charset="0"/>
                <a:cs typeface="Arial" panose="020B0604020202020204" pitchFamily="34" charset="0"/>
              </a:rPr>
              <a:t>Anesthetists</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should</a:t>
            </a:r>
            <a:r>
              <a:rPr lang="it-IT" sz="2400" dirty="0" smtClean="0">
                <a:latin typeface="Arial" panose="020B0604020202020204" pitchFamily="34" charset="0"/>
                <a:cs typeface="Arial" panose="020B0604020202020204" pitchFamily="34" charset="0"/>
              </a:rPr>
              <a:t> be </a:t>
            </a:r>
            <a:r>
              <a:rPr lang="it-IT" sz="2400" dirty="0" err="1" smtClean="0">
                <a:latin typeface="Arial" panose="020B0604020202020204" pitchFamily="34" charset="0"/>
                <a:cs typeface="Arial" panose="020B0604020202020204" pitchFamily="34" charset="0"/>
              </a:rPr>
              <a:t>aware</a:t>
            </a:r>
            <a:r>
              <a:rPr lang="it-IT" sz="2400" dirty="0" smtClean="0">
                <a:latin typeface="Arial" panose="020B0604020202020204" pitchFamily="34" charset="0"/>
                <a:cs typeface="Arial" panose="020B0604020202020204" pitchFamily="34" charset="0"/>
              </a:rPr>
              <a:t> of the </a:t>
            </a:r>
            <a:r>
              <a:rPr lang="it-IT" sz="2400" dirty="0" err="1" smtClean="0">
                <a:latin typeface="Arial" panose="020B0604020202020204" pitchFamily="34" charset="0"/>
                <a:cs typeface="Arial" panose="020B0604020202020204" pitchFamily="34" charset="0"/>
              </a:rPr>
              <a:t>specific</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difficulties</a:t>
            </a:r>
            <a:r>
              <a:rPr lang="it-IT" sz="2400" dirty="0" smtClean="0">
                <a:latin typeface="Arial" panose="020B0604020202020204" pitchFamily="34" charset="0"/>
                <a:cs typeface="Arial" panose="020B0604020202020204" pitchFamily="34" charset="0"/>
              </a:rPr>
              <a:t> in </a:t>
            </a:r>
            <a:r>
              <a:rPr lang="it-IT" sz="2400" dirty="0" err="1" smtClean="0">
                <a:latin typeface="Arial" panose="020B0604020202020204" pitchFamily="34" charset="0"/>
                <a:cs typeface="Arial" panose="020B0604020202020204" pitchFamily="34" charset="0"/>
              </a:rPr>
              <a:t>managing</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bariatric</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airway</a:t>
            </a:r>
            <a:endParaRPr lang="it-IT" sz="24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it-IT"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it-IT" sz="2400" dirty="0" err="1" smtClean="0">
                <a:latin typeface="Arial" panose="020B0604020202020204" pitchFamily="34" charset="0"/>
                <a:cs typeface="Arial" panose="020B0604020202020204" pitchFamily="34" charset="0"/>
              </a:rPr>
              <a:t>Tracheal</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intubation</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remains</a:t>
            </a:r>
            <a:r>
              <a:rPr lang="it-IT" sz="2400" dirty="0" smtClean="0">
                <a:latin typeface="Arial" panose="020B0604020202020204" pitchFamily="34" charset="0"/>
                <a:cs typeface="Arial" panose="020B0604020202020204" pitchFamily="34" charset="0"/>
              </a:rPr>
              <a:t> the </a:t>
            </a:r>
            <a:r>
              <a:rPr lang="it-IT" sz="2400" dirty="0" err="1" smtClean="0">
                <a:latin typeface="Arial" panose="020B0604020202020204" pitchFamily="34" charset="0"/>
                <a:cs typeface="Arial" panose="020B0604020202020204" pitchFamily="34" charset="0"/>
              </a:rPr>
              <a:t>reference</a:t>
            </a:r>
            <a:r>
              <a:rPr lang="it-IT" sz="2400" dirty="0" smtClean="0">
                <a:latin typeface="Arial" panose="020B0604020202020204" pitchFamily="34" charset="0"/>
                <a:cs typeface="Arial" panose="020B0604020202020204" pitchFamily="34" charset="0"/>
              </a:rPr>
              <a:t> for </a:t>
            </a:r>
            <a:r>
              <a:rPr lang="it-IT" sz="2400" dirty="0" err="1" smtClean="0">
                <a:latin typeface="Arial" panose="020B0604020202020204" pitchFamily="34" charset="0"/>
                <a:cs typeface="Arial" panose="020B0604020202020204" pitchFamily="34" charset="0"/>
              </a:rPr>
              <a:t>airway</a:t>
            </a:r>
            <a:r>
              <a:rPr lang="it-IT" sz="2400" dirty="0" smtClean="0">
                <a:latin typeface="Arial" panose="020B0604020202020204" pitchFamily="34" charset="0"/>
                <a:cs typeface="Arial" panose="020B0604020202020204" pitchFamily="34" charset="0"/>
              </a:rPr>
              <a:t> management </a:t>
            </a:r>
          </a:p>
        </p:txBody>
      </p:sp>
      <p:sp>
        <p:nvSpPr>
          <p:cNvPr id="4" name="CasellaDiTesto 3"/>
          <p:cNvSpPr txBox="1"/>
          <p:nvPr/>
        </p:nvSpPr>
        <p:spPr>
          <a:xfrm>
            <a:off x="5033819" y="4434421"/>
            <a:ext cx="2133599" cy="1200329"/>
          </a:xfrm>
          <a:prstGeom prst="rect">
            <a:avLst/>
          </a:prstGeom>
          <a:noFill/>
          <a:ln w="57150">
            <a:solidFill>
              <a:srgbClr val="FFFF00"/>
            </a:solidFill>
          </a:ln>
        </p:spPr>
        <p:txBody>
          <a:bodyPr wrap="square" rtlCol="0">
            <a:spAutoFit/>
          </a:bodyPr>
          <a:lstStyle/>
          <a:p>
            <a:pPr marL="342900" indent="-342900">
              <a:buFont typeface="Courier New" panose="02070309020205020404" pitchFamily="49" charset="0"/>
              <a:buChar char="o"/>
            </a:pPr>
            <a:r>
              <a:rPr lang="it-IT" sz="2400" b="1" i="1" dirty="0" smtClean="0">
                <a:solidFill>
                  <a:srgbClr val="00B050"/>
                </a:solidFill>
                <a:latin typeface="Arial" panose="020B0604020202020204" pitchFamily="34" charset="0"/>
                <a:cs typeface="Arial" panose="020B0604020202020204" pitchFamily="34" charset="0"/>
              </a:rPr>
              <a:t>planning</a:t>
            </a:r>
          </a:p>
          <a:p>
            <a:pPr marL="342900" indent="-342900">
              <a:buFont typeface="Courier New" panose="02070309020205020404" pitchFamily="49" charset="0"/>
              <a:buChar char="o"/>
            </a:pPr>
            <a:endParaRPr lang="it-IT" sz="2400" b="1" i="1" dirty="0">
              <a:solidFill>
                <a:srgbClr val="00B050"/>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it-IT" sz="2400" b="1" i="1" dirty="0" smtClean="0">
                <a:solidFill>
                  <a:srgbClr val="00B050"/>
                </a:solidFill>
                <a:latin typeface="Arial" panose="020B0604020202020204" pitchFamily="34" charset="0"/>
                <a:cs typeface="Arial" panose="020B0604020202020204" pitchFamily="34" charset="0"/>
              </a:rPr>
              <a:t>expertise</a:t>
            </a:r>
            <a:endParaRPr lang="it-IT" sz="2400" b="1" i="1" dirty="0">
              <a:solidFill>
                <a:srgbClr val="00B050"/>
              </a:solidFill>
              <a:latin typeface="Arial" panose="020B0604020202020204" pitchFamily="34" charset="0"/>
              <a:cs typeface="Arial" panose="020B0604020202020204" pitchFamily="34" charset="0"/>
            </a:endParaRPr>
          </a:p>
        </p:txBody>
      </p:sp>
      <p:pic>
        <p:nvPicPr>
          <p:cNvPr id="6" name="Immagine 5"/>
          <p:cNvPicPr>
            <a:picLocks noChangeAspect="1"/>
          </p:cNvPicPr>
          <p:nvPr/>
        </p:nvPicPr>
        <p:blipFill>
          <a:blip r:embed="rId2"/>
          <a:stretch>
            <a:fillRect/>
          </a:stretch>
        </p:blipFill>
        <p:spPr>
          <a:xfrm>
            <a:off x="363119" y="5009215"/>
            <a:ext cx="4070335" cy="1428531"/>
          </a:xfrm>
          <a:prstGeom prst="rect">
            <a:avLst/>
          </a:prstGeom>
        </p:spPr>
      </p:pic>
      <p:pic>
        <p:nvPicPr>
          <p:cNvPr id="7" name="Immagine 6"/>
          <p:cNvPicPr>
            <a:picLocks noChangeAspect="1"/>
          </p:cNvPicPr>
          <p:nvPr/>
        </p:nvPicPr>
        <p:blipFill>
          <a:blip r:embed="rId3"/>
          <a:stretch>
            <a:fillRect/>
          </a:stretch>
        </p:blipFill>
        <p:spPr>
          <a:xfrm>
            <a:off x="7758546" y="5034586"/>
            <a:ext cx="4057788" cy="1403160"/>
          </a:xfrm>
          <a:prstGeom prst="rect">
            <a:avLst/>
          </a:prstGeom>
        </p:spPr>
      </p:pic>
      <p:sp>
        <p:nvSpPr>
          <p:cNvPr id="2" name="Rettangolo 1"/>
          <p:cNvSpPr/>
          <p:nvPr/>
        </p:nvSpPr>
        <p:spPr>
          <a:xfrm>
            <a:off x="3259326" y="538080"/>
            <a:ext cx="5673348" cy="369332"/>
          </a:xfrm>
          <a:prstGeom prst="rect">
            <a:avLst/>
          </a:prstGeom>
          <a:solidFill>
            <a:srgbClr val="FFFF00"/>
          </a:solidFill>
        </p:spPr>
        <p:txBody>
          <a:bodyPr wrap="none">
            <a:spAutoFit/>
          </a:bodyPr>
          <a:lstStyle/>
          <a:p>
            <a:pPr algn="ctr"/>
            <a:r>
              <a:rPr lang="it-IT" b="1" dirty="0" err="1">
                <a:solidFill>
                  <a:srgbClr val="002060"/>
                </a:solidFill>
                <a:latin typeface="Arial" panose="020B0604020202020204" pitchFamily="34" charset="0"/>
                <a:cs typeface="Arial" panose="020B0604020202020204" pitchFamily="34" charset="0"/>
              </a:rPr>
              <a:t>predictors</a:t>
            </a:r>
            <a:r>
              <a:rPr lang="it-IT" b="1" dirty="0">
                <a:solidFill>
                  <a:srgbClr val="002060"/>
                </a:solidFill>
                <a:latin typeface="Arial" panose="020B0604020202020204" pitchFamily="34" charset="0"/>
                <a:cs typeface="Arial" panose="020B0604020202020204" pitchFamily="34" charset="0"/>
              </a:rPr>
              <a:t> and </a:t>
            </a:r>
            <a:r>
              <a:rPr lang="it-IT" b="1" dirty="0" err="1">
                <a:solidFill>
                  <a:srgbClr val="002060"/>
                </a:solidFill>
                <a:latin typeface="Arial" panose="020B0604020202020204" pitchFamily="34" charset="0"/>
                <a:cs typeface="Arial" panose="020B0604020202020204" pitchFamily="34" charset="0"/>
              </a:rPr>
              <a:t>algorithms</a:t>
            </a:r>
            <a:r>
              <a:rPr lang="it-IT" b="1" dirty="0">
                <a:solidFill>
                  <a:srgbClr val="002060"/>
                </a:solidFill>
                <a:latin typeface="Arial" panose="020B0604020202020204" pitchFamily="34" charset="0"/>
                <a:cs typeface="Arial" panose="020B0604020202020204" pitchFamily="34" charset="0"/>
              </a:rPr>
              <a:t> for </a:t>
            </a:r>
            <a:r>
              <a:rPr lang="it-IT" b="1" dirty="0" err="1">
                <a:solidFill>
                  <a:srgbClr val="002060"/>
                </a:solidFill>
                <a:latin typeface="Arial" panose="020B0604020202020204" pitchFamily="34" charset="0"/>
                <a:cs typeface="Arial" panose="020B0604020202020204" pitchFamily="34" charset="0"/>
              </a:rPr>
              <a:t>airway</a:t>
            </a:r>
            <a:r>
              <a:rPr lang="it-IT" b="1" dirty="0">
                <a:solidFill>
                  <a:srgbClr val="002060"/>
                </a:solidFill>
                <a:latin typeface="Arial" panose="020B0604020202020204" pitchFamily="34" charset="0"/>
                <a:cs typeface="Arial" panose="020B0604020202020204" pitchFamily="34" charset="0"/>
              </a:rPr>
              <a:t> management</a:t>
            </a:r>
          </a:p>
        </p:txBody>
      </p:sp>
    </p:spTree>
    <p:extLst>
      <p:ext uri="{BB962C8B-B14F-4D97-AF65-F5344CB8AC3E}">
        <p14:creationId xmlns:p14="http://schemas.microsoft.com/office/powerpoint/2010/main" val="41785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83308" y="2384029"/>
            <a:ext cx="7625384" cy="1640240"/>
          </a:xfrm>
          <a:prstGeom prst="rect">
            <a:avLst/>
          </a:prstGeom>
        </p:spPr>
        <p:txBody>
          <a:bodyPr wrap="none" lIns="80119" tIns="40060" rIns="80119" bIns="40060">
            <a:spAutoFit/>
          </a:bodyPr>
          <a:lstStyle/>
          <a:p>
            <a:pPr algn="ctr" fontAlgn="base">
              <a:lnSpc>
                <a:spcPct val="150000"/>
              </a:lnSpc>
              <a:spcBef>
                <a:spcPct val="0"/>
              </a:spcBef>
              <a:spcAft>
                <a:spcPct val="0"/>
              </a:spcAft>
            </a:pPr>
            <a:r>
              <a:rPr lang="en-US" sz="5400" b="1" i="1" baseline="-25000" dirty="0">
                <a:solidFill>
                  <a:srgbClr val="FF0000"/>
                </a:solidFill>
                <a:latin typeface="Arial" panose="020B0604020202020204" pitchFamily="34" charset="0"/>
                <a:cs typeface="Arial" panose="020B0604020202020204" pitchFamily="34" charset="0"/>
              </a:rPr>
              <a:t>the anticipation and management </a:t>
            </a:r>
          </a:p>
          <a:p>
            <a:pPr algn="ctr" fontAlgn="base">
              <a:lnSpc>
                <a:spcPct val="150000"/>
              </a:lnSpc>
              <a:spcBef>
                <a:spcPct val="0"/>
              </a:spcBef>
              <a:spcAft>
                <a:spcPct val="0"/>
              </a:spcAft>
            </a:pPr>
            <a:r>
              <a:rPr lang="en-US" sz="5400" b="1" i="1" baseline="-25000" dirty="0">
                <a:solidFill>
                  <a:srgbClr val="FF0000"/>
                </a:solidFill>
                <a:latin typeface="Arial" panose="020B0604020202020204" pitchFamily="34" charset="0"/>
                <a:cs typeface="Arial" panose="020B0604020202020204" pitchFamily="34" charset="0"/>
              </a:rPr>
              <a:t>of respiratory problems is critical</a:t>
            </a:r>
            <a:endParaRPr lang="it-IT" sz="5400" b="1" i="1" baseline="-25000" dirty="0">
              <a:solidFill>
                <a:srgbClr val="FF0000"/>
              </a:solidFill>
              <a:latin typeface="Arial" panose="020B0604020202020204" pitchFamily="34" charset="0"/>
              <a:cs typeface="Arial" panose="020B0604020202020204" pitchFamily="34" charset="0"/>
            </a:endParaRPr>
          </a:p>
        </p:txBody>
      </p:sp>
      <p:grpSp>
        <p:nvGrpSpPr>
          <p:cNvPr id="4" name="Gruppo 3"/>
          <p:cNvGrpSpPr/>
          <p:nvPr/>
        </p:nvGrpSpPr>
        <p:grpSpPr>
          <a:xfrm>
            <a:off x="1754995" y="164560"/>
            <a:ext cx="9754635" cy="1446550"/>
            <a:chOff x="270136" y="684287"/>
            <a:chExt cx="11407503" cy="1594888"/>
          </a:xfrm>
        </p:grpSpPr>
        <p:sp>
          <p:nvSpPr>
            <p:cNvPr id="5" name="Rettangolo 4"/>
            <p:cNvSpPr/>
            <p:nvPr/>
          </p:nvSpPr>
          <p:spPr>
            <a:xfrm>
              <a:off x="270136" y="684287"/>
              <a:ext cx="10153128" cy="1594888"/>
            </a:xfrm>
            <a:prstGeom prst="rect">
              <a:avLst/>
            </a:prstGeom>
          </p:spPr>
          <p:txBody>
            <a:bodyPr wrap="square">
              <a:spAutoFit/>
            </a:bodyPr>
            <a:lstStyle/>
            <a:p>
              <a:pPr algn="ctr" fontAlgn="base">
                <a:spcBef>
                  <a:spcPct val="0"/>
                </a:spcBef>
                <a:spcAft>
                  <a:spcPct val="0"/>
                </a:spcAft>
              </a:pPr>
              <a:r>
                <a:rPr lang="en-US" sz="4400" i="1" baseline="-25000" dirty="0">
                  <a:solidFill>
                    <a:srgbClr val="000000"/>
                  </a:solidFill>
                  <a:latin typeface="Arial" panose="020B0604020202020204" pitchFamily="34" charset="0"/>
                  <a:cs typeface="Arial" panose="020B0604020202020204" pitchFamily="34" charset="0"/>
                </a:rPr>
                <a:t>Modifications of the approach to general anesthesia in obese patients center largely on respiratory issues</a:t>
              </a:r>
              <a:endParaRPr lang="it-IT" sz="4400" i="1" baseline="-25000" dirty="0">
                <a:solidFill>
                  <a:srgbClr val="000000"/>
                </a:solidFill>
                <a:latin typeface="Arial" panose="020B0604020202020204" pitchFamily="34" charset="0"/>
                <a:cs typeface="Arial" panose="020B0604020202020204" pitchFamily="34" charset="0"/>
              </a:endParaRPr>
            </a:p>
          </p:txBody>
        </p:sp>
        <p:sp>
          <p:nvSpPr>
            <p:cNvPr id="6" name="CasellaDiTesto 5"/>
            <p:cNvSpPr txBox="1"/>
            <p:nvPr/>
          </p:nvSpPr>
          <p:spPr>
            <a:xfrm>
              <a:off x="7933223" y="1159358"/>
              <a:ext cx="3744416" cy="1119817"/>
            </a:xfrm>
            <a:prstGeom prst="rect">
              <a:avLst/>
            </a:prstGeom>
            <a:noFill/>
          </p:spPr>
          <p:txBody>
            <a:bodyPr wrap="square" rtlCol="0">
              <a:spAutoFit/>
            </a:bodyPr>
            <a:lstStyle/>
            <a:p>
              <a:pPr algn="r" fontAlgn="base">
                <a:spcBef>
                  <a:spcPct val="0"/>
                </a:spcBef>
                <a:spcAft>
                  <a:spcPct val="0"/>
                </a:spcAft>
              </a:pPr>
              <a:r>
                <a:rPr lang="it-IT" sz="1200" dirty="0">
                  <a:solidFill>
                    <a:srgbClr val="FFC000"/>
                  </a:solidFill>
                  <a:latin typeface="Arial" panose="020B0604020202020204" pitchFamily="34" charset="0"/>
                  <a:cs typeface="Arial" panose="020B0604020202020204" pitchFamily="34" charset="0"/>
                </a:rPr>
                <a:t>OSA</a:t>
              </a:r>
            </a:p>
            <a:p>
              <a:pPr algn="r" fontAlgn="base">
                <a:spcBef>
                  <a:spcPct val="0"/>
                </a:spcBef>
                <a:spcAft>
                  <a:spcPct val="0"/>
                </a:spcAft>
              </a:pPr>
              <a:r>
                <a:rPr lang="it-IT" sz="1200" dirty="0">
                  <a:solidFill>
                    <a:srgbClr val="FFC000"/>
                  </a:solidFill>
                  <a:latin typeface="Arial" panose="020B0604020202020204" pitchFamily="34" charset="0"/>
                  <a:cs typeface="Arial" panose="020B0604020202020204" pitchFamily="34" charset="0"/>
                </a:rPr>
                <a:t>OHS</a:t>
              </a:r>
            </a:p>
            <a:p>
              <a:pPr algn="r" fontAlgn="base">
                <a:spcBef>
                  <a:spcPct val="0"/>
                </a:spcBef>
                <a:spcAft>
                  <a:spcPct val="0"/>
                </a:spcAft>
              </a:pPr>
              <a:r>
                <a:rPr lang="it-IT" sz="1200" dirty="0">
                  <a:solidFill>
                    <a:srgbClr val="FFC000"/>
                  </a:solidFill>
                  <a:latin typeface="Arial" panose="020B0604020202020204" pitchFamily="34" charset="0"/>
                  <a:cs typeface="Arial" panose="020B0604020202020204" pitchFamily="34" charset="0"/>
                </a:rPr>
                <a:t>HYPOXIA</a:t>
              </a:r>
            </a:p>
            <a:p>
              <a:pPr algn="r" fontAlgn="base">
                <a:spcBef>
                  <a:spcPct val="0"/>
                </a:spcBef>
                <a:spcAft>
                  <a:spcPct val="0"/>
                </a:spcAft>
              </a:pPr>
              <a:r>
                <a:rPr lang="it-IT" sz="1200" dirty="0">
                  <a:solidFill>
                    <a:srgbClr val="FFC000"/>
                  </a:solidFill>
                  <a:latin typeface="Arial" panose="020B0604020202020204" pitchFamily="34" charset="0"/>
                  <a:cs typeface="Arial" panose="020B0604020202020204" pitchFamily="34" charset="0"/>
                </a:rPr>
                <a:t>HYPERCAPNIA</a:t>
              </a:r>
            </a:p>
            <a:p>
              <a:pPr algn="r" fontAlgn="base">
                <a:spcBef>
                  <a:spcPct val="0"/>
                </a:spcBef>
                <a:spcAft>
                  <a:spcPct val="0"/>
                </a:spcAft>
              </a:pPr>
              <a:r>
                <a:rPr lang="it-IT" sz="1200" dirty="0">
                  <a:solidFill>
                    <a:srgbClr val="FFC000"/>
                  </a:solidFill>
                  <a:latin typeface="Arial" panose="020B0604020202020204" pitchFamily="34" charset="0"/>
                  <a:cs typeface="Arial" panose="020B0604020202020204" pitchFamily="34" charset="0"/>
                </a:rPr>
                <a:t>QUICK DESATURATION</a:t>
              </a:r>
            </a:p>
          </p:txBody>
        </p:sp>
      </p:grpSp>
      <p:sp>
        <p:nvSpPr>
          <p:cNvPr id="8" name="Rettangolo 7"/>
          <p:cNvSpPr/>
          <p:nvPr/>
        </p:nvSpPr>
        <p:spPr>
          <a:xfrm>
            <a:off x="1450149" y="4706064"/>
            <a:ext cx="9291701" cy="1200329"/>
          </a:xfrm>
          <a:prstGeom prst="rect">
            <a:avLst/>
          </a:prstGeom>
        </p:spPr>
        <p:txBody>
          <a:bodyPr wrap="square">
            <a:spAutoFit/>
          </a:bodyPr>
          <a:lstStyle/>
          <a:p>
            <a:pPr algn="ctr" fontAlgn="base">
              <a:spcBef>
                <a:spcPct val="0"/>
              </a:spcBef>
              <a:spcAft>
                <a:spcPct val="0"/>
              </a:spcAft>
            </a:pPr>
            <a:r>
              <a:rPr lang="en-US" sz="3600" baseline="-25000" dirty="0">
                <a:solidFill>
                  <a:srgbClr val="00B050"/>
                </a:solidFill>
                <a:latin typeface="Arial" panose="020B0604020202020204" pitchFamily="34" charset="0"/>
                <a:cs typeface="Arial" panose="020B0604020202020204" pitchFamily="34" charset="0"/>
              </a:rPr>
              <a:t>Premedication of the obese patient should ideally allow </a:t>
            </a:r>
            <a:r>
              <a:rPr lang="en-US" sz="3600" baseline="-25000" dirty="0" err="1">
                <a:solidFill>
                  <a:srgbClr val="00B050"/>
                </a:solidFill>
                <a:latin typeface="Arial" panose="020B0604020202020204" pitchFamily="34" charset="0"/>
                <a:cs typeface="Arial" panose="020B0604020202020204" pitchFamily="34" charset="0"/>
              </a:rPr>
              <a:t>anxiolysis</a:t>
            </a:r>
            <a:r>
              <a:rPr lang="en-US" sz="3600" baseline="-25000" dirty="0">
                <a:solidFill>
                  <a:srgbClr val="00B050"/>
                </a:solidFill>
                <a:latin typeface="Arial" panose="020B0604020202020204" pitchFamily="34" charset="0"/>
                <a:cs typeface="Arial" panose="020B0604020202020204" pitchFamily="34" charset="0"/>
              </a:rPr>
              <a:t> without abolishing airway reflexes or preventing patient cooperation prior to induction of general anesthesia</a:t>
            </a:r>
            <a:endParaRPr lang="it-IT" sz="3600" baseline="-250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6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2818" y="355933"/>
            <a:ext cx="5776981" cy="1086306"/>
          </a:xfrm>
          <a:prstGeom prst="rect">
            <a:avLst/>
          </a:prstGeom>
          <a:noFill/>
          <a:ln w="28575">
            <a:solidFill>
              <a:srgbClr val="FFFF00"/>
            </a:solidFill>
            <a:prstDash val="solid"/>
          </a:ln>
        </p:spPr>
        <p:style>
          <a:lnRef idx="1">
            <a:schemeClr val="accent1"/>
          </a:lnRef>
          <a:fillRef idx="2">
            <a:schemeClr val="accent1"/>
          </a:fillRef>
          <a:effectRef idx="1">
            <a:schemeClr val="accent1"/>
          </a:effectRef>
          <a:fontRef idx="minor">
            <a:schemeClr val="dk1"/>
          </a:fontRef>
        </p:style>
        <p:txBody>
          <a:bodyPr wrap="square" lIns="80119" tIns="40060" rIns="80119" bIns="40060">
            <a:spAutoFit/>
          </a:bodyPr>
          <a:lstStyle/>
          <a:p>
            <a:pPr algn="ctr" fontAlgn="base">
              <a:spcBef>
                <a:spcPct val="0"/>
              </a:spcBef>
              <a:spcAft>
                <a:spcPct val="0"/>
              </a:spcAft>
            </a:pPr>
            <a:r>
              <a:rPr lang="en-US" sz="5400" b="1" baseline="-25000" dirty="0" smtClean="0">
                <a:solidFill>
                  <a:srgbClr val="002060"/>
                </a:solidFill>
                <a:latin typeface="Arial" panose="020B0604020202020204" pitchFamily="34" charset="0"/>
                <a:cs typeface="Arial" panose="020B0604020202020204" pitchFamily="34" charset="0"/>
              </a:rPr>
              <a:t>DEXMEDETOMIDINE</a:t>
            </a:r>
            <a:endParaRPr lang="en-US" sz="4400" baseline="-25000" dirty="0">
              <a:solidFill>
                <a:srgbClr val="002060"/>
              </a:solidFill>
              <a:latin typeface="Arial" panose="020B0604020202020204" pitchFamily="34" charset="0"/>
              <a:cs typeface="Arial" panose="020B0604020202020204" pitchFamily="34" charset="0"/>
            </a:endParaRPr>
          </a:p>
          <a:p>
            <a:pPr algn="ctr" fontAlgn="base">
              <a:spcBef>
                <a:spcPct val="0"/>
              </a:spcBef>
              <a:spcAft>
                <a:spcPct val="0"/>
              </a:spcAft>
            </a:pPr>
            <a:endParaRPr lang="en-US" sz="4400" baseline="-25000" dirty="0">
              <a:solidFill>
                <a:srgbClr val="002060"/>
              </a:solidFill>
              <a:latin typeface="Arial" panose="020B0604020202020204" pitchFamily="34" charset="0"/>
              <a:cs typeface="Arial" panose="020B0604020202020204" pitchFamily="34" charset="0"/>
            </a:endParaRPr>
          </a:p>
        </p:txBody>
      </p:sp>
      <p:sp>
        <p:nvSpPr>
          <p:cNvPr id="3" name="CasellaDiTesto 2"/>
          <p:cNvSpPr txBox="1"/>
          <p:nvPr/>
        </p:nvSpPr>
        <p:spPr>
          <a:xfrm>
            <a:off x="652817" y="2254032"/>
            <a:ext cx="1354639" cy="461665"/>
          </a:xfrm>
          <a:prstGeom prst="rect">
            <a:avLst/>
          </a:prstGeom>
          <a:solidFill>
            <a:srgbClr val="FBFBFB"/>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0"/>
              </a:spcBef>
              <a:spcAft>
                <a:spcPct val="0"/>
              </a:spcAft>
            </a:pPr>
            <a:r>
              <a:rPr lang="it-IT" sz="2400" dirty="0">
                <a:solidFill>
                  <a:srgbClr val="002060"/>
                </a:solidFill>
                <a:latin typeface="Arial" panose="020B0604020202020204" pitchFamily="34" charset="0"/>
                <a:cs typeface="Arial" panose="020B0604020202020204" pitchFamily="34" charset="0"/>
              </a:rPr>
              <a:t>sedative</a:t>
            </a:r>
          </a:p>
        </p:txBody>
      </p:sp>
      <p:sp>
        <p:nvSpPr>
          <p:cNvPr id="4" name="CasellaDiTesto 3"/>
          <p:cNvSpPr txBox="1"/>
          <p:nvPr/>
        </p:nvSpPr>
        <p:spPr>
          <a:xfrm>
            <a:off x="652817" y="3726273"/>
            <a:ext cx="6034310" cy="461665"/>
          </a:xfrm>
          <a:prstGeom prst="rect">
            <a:avLst/>
          </a:prstGeom>
          <a:solidFill>
            <a:srgbClr val="FBFBFB"/>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0"/>
              </a:spcBef>
              <a:spcAft>
                <a:spcPct val="0"/>
              </a:spcAft>
            </a:pPr>
            <a:r>
              <a:rPr lang="it-IT" sz="2400" dirty="0">
                <a:solidFill>
                  <a:srgbClr val="002060"/>
                </a:solidFill>
                <a:latin typeface="Arial" panose="020B0604020202020204" pitchFamily="34" charset="0"/>
                <a:cs typeface="Arial" panose="020B0604020202020204" pitchFamily="34" charset="0"/>
              </a:rPr>
              <a:t>no </a:t>
            </a:r>
            <a:r>
              <a:rPr lang="it-IT" sz="2400" dirty="0" err="1">
                <a:solidFill>
                  <a:srgbClr val="002060"/>
                </a:solidFill>
                <a:latin typeface="Arial" panose="020B0604020202020204" pitchFamily="34" charset="0"/>
                <a:cs typeface="Arial" panose="020B0604020202020204" pitchFamily="34" charset="0"/>
              </a:rPr>
              <a:t>respiratory</a:t>
            </a:r>
            <a:r>
              <a:rPr lang="it-IT" sz="2400"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depressant</a:t>
            </a:r>
            <a:r>
              <a:rPr lang="it-IT" sz="2400"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effects</a:t>
            </a:r>
            <a:endParaRPr lang="it-IT" sz="2400" dirty="0">
              <a:solidFill>
                <a:srgbClr val="002060"/>
              </a:solidFill>
              <a:latin typeface="Arial" panose="020B0604020202020204" pitchFamily="34" charset="0"/>
              <a:cs typeface="Arial" panose="020B0604020202020204" pitchFamily="34" charset="0"/>
            </a:endParaRPr>
          </a:p>
        </p:txBody>
      </p:sp>
      <p:sp>
        <p:nvSpPr>
          <p:cNvPr id="5" name="CasellaDiTesto 4"/>
          <p:cNvSpPr txBox="1"/>
          <p:nvPr/>
        </p:nvSpPr>
        <p:spPr>
          <a:xfrm>
            <a:off x="652818" y="3022479"/>
            <a:ext cx="1887182" cy="461665"/>
          </a:xfrm>
          <a:prstGeom prst="rect">
            <a:avLst/>
          </a:prstGeom>
          <a:solidFill>
            <a:srgbClr val="FBFBFB"/>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0"/>
              </a:spcBef>
              <a:spcAft>
                <a:spcPct val="0"/>
              </a:spcAft>
            </a:pPr>
            <a:r>
              <a:rPr lang="it-IT" sz="2400" dirty="0" err="1">
                <a:solidFill>
                  <a:srgbClr val="002060"/>
                </a:solidFill>
                <a:latin typeface="Arial" panose="020B0604020202020204" pitchFamily="34" charset="0"/>
                <a:cs typeface="Arial" panose="020B0604020202020204" pitchFamily="34" charset="0"/>
              </a:rPr>
              <a:t>analgesic</a:t>
            </a:r>
            <a:endParaRPr lang="it-IT" sz="2400" dirty="0">
              <a:solidFill>
                <a:srgbClr val="00206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33" t="48091" r="5320" b="25282"/>
          <a:stretch/>
        </p:blipFill>
        <p:spPr bwMode="auto">
          <a:xfrm>
            <a:off x="7705067" y="296039"/>
            <a:ext cx="4486933" cy="114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609599" y="4621698"/>
            <a:ext cx="13411199" cy="450234"/>
          </a:xfrm>
          <a:prstGeom prst="rect">
            <a:avLst/>
          </a:prstGeom>
          <a:noFill/>
          <a:ln w="38100">
            <a:noFill/>
            <a:prstDash val="dash"/>
          </a:ln>
        </p:spPr>
        <p:txBody>
          <a:bodyPr wrap="square" lIns="80119" tIns="40060" rIns="80119" bIns="40060" rtlCol="0">
            <a:spAutoFit/>
          </a:bodyPr>
          <a:lstStyle/>
          <a:p>
            <a:pPr algn="ctr" fontAlgn="base">
              <a:spcBef>
                <a:spcPct val="0"/>
              </a:spcBef>
              <a:spcAft>
                <a:spcPct val="0"/>
              </a:spcAft>
            </a:pPr>
            <a:r>
              <a:rPr lang="en-US" sz="3600" baseline="-25000" dirty="0">
                <a:solidFill>
                  <a:srgbClr val="00B050"/>
                </a:solidFill>
                <a:latin typeface="Arial" panose="020B0604020202020204" pitchFamily="34" charset="0"/>
                <a:cs typeface="Arial" panose="020B0604020202020204" pitchFamily="34" charset="0"/>
              </a:rPr>
              <a:t>THE GOLD STANDARD </a:t>
            </a:r>
            <a:r>
              <a:rPr lang="en-US" sz="3600" baseline="-25000" dirty="0" smtClean="0">
                <a:solidFill>
                  <a:srgbClr val="00B050"/>
                </a:solidFill>
                <a:latin typeface="Arial" panose="020B0604020202020204" pitchFamily="34" charset="0"/>
                <a:cs typeface="Arial" panose="020B0604020202020204" pitchFamily="34" charset="0"/>
              </a:rPr>
              <a:t>FOR </a:t>
            </a:r>
            <a:r>
              <a:rPr lang="en-US" sz="3600" baseline="-25000" dirty="0">
                <a:solidFill>
                  <a:srgbClr val="00B050"/>
                </a:solidFill>
                <a:latin typeface="Arial" panose="020B0604020202020204" pitchFamily="34" charset="0"/>
                <a:cs typeface="Arial" panose="020B0604020202020204" pitchFamily="34" charset="0"/>
              </a:rPr>
              <a:t>PREMEDICATION  </a:t>
            </a:r>
            <a:r>
              <a:rPr lang="en-US" sz="3600" baseline="-25000" dirty="0" smtClean="0">
                <a:solidFill>
                  <a:srgbClr val="00B050"/>
                </a:solidFill>
                <a:latin typeface="Arial" panose="020B0604020202020204" pitchFamily="34" charset="0"/>
                <a:cs typeface="Arial" panose="020B0604020202020204" pitchFamily="34" charset="0"/>
              </a:rPr>
              <a:t>IN </a:t>
            </a:r>
            <a:r>
              <a:rPr lang="en-US" sz="3600" baseline="-25000" dirty="0">
                <a:solidFill>
                  <a:srgbClr val="00B050"/>
                </a:solidFill>
                <a:latin typeface="Arial" panose="020B0604020202020204" pitchFamily="34" charset="0"/>
                <a:cs typeface="Arial" panose="020B0604020202020204" pitchFamily="34" charset="0"/>
              </a:rPr>
              <a:t>OUR </a:t>
            </a:r>
            <a:r>
              <a:rPr lang="en-US" sz="3600" baseline="-25000" dirty="0" smtClean="0">
                <a:solidFill>
                  <a:srgbClr val="00B050"/>
                </a:solidFill>
                <a:latin typeface="Arial" panose="020B0604020202020204" pitchFamily="34" charset="0"/>
                <a:cs typeface="Arial" panose="020B0604020202020204" pitchFamily="34" charset="0"/>
              </a:rPr>
              <a:t>SETTING</a:t>
            </a:r>
            <a:endParaRPr lang="en-US" sz="3600" baseline="-25000" dirty="0">
              <a:solidFill>
                <a:srgbClr val="00B050"/>
              </a:solidFill>
              <a:latin typeface="Arial" panose="020B0604020202020204" pitchFamily="34" charset="0"/>
              <a:cs typeface="Arial" panose="020B0604020202020204" pitchFamily="34" charset="0"/>
            </a:endParaRPr>
          </a:p>
        </p:txBody>
      </p:sp>
      <p:sp>
        <p:nvSpPr>
          <p:cNvPr id="9" name="CasellaDiTesto 8"/>
          <p:cNvSpPr txBox="1"/>
          <p:nvPr/>
        </p:nvSpPr>
        <p:spPr>
          <a:xfrm>
            <a:off x="7705067" y="5840154"/>
            <a:ext cx="3627951" cy="400110"/>
          </a:xfrm>
          <a:prstGeom prst="rect">
            <a:avLst/>
          </a:prstGeom>
          <a:solidFill>
            <a:schemeClr val="bg1">
              <a:lumMod val="95000"/>
            </a:schemeClr>
          </a:solidFill>
          <a:ln w="38100">
            <a:solidFill>
              <a:srgbClr val="FFFF00"/>
            </a:solidFill>
          </a:ln>
        </p:spPr>
        <p:txBody>
          <a:bodyPr wrap="square" rtlCol="0">
            <a:spAutoFit/>
          </a:bodyPr>
          <a:lstStyle/>
          <a:p>
            <a:pPr algn="ctr"/>
            <a:r>
              <a:rPr lang="it-IT" sz="2000" dirty="0" err="1" smtClean="0">
                <a:latin typeface="Arial" panose="020B0604020202020204" pitchFamily="34" charset="0"/>
                <a:cs typeface="Arial" panose="020B0604020202020204" pitchFamily="34" charset="0"/>
              </a:rPr>
              <a:t>Periop</a:t>
            </a:r>
            <a:r>
              <a:rPr lang="it-IT" sz="2000" dirty="0" smtClean="0">
                <a:latin typeface="Arial" panose="020B0604020202020204" pitchFamily="34" charset="0"/>
                <a:cs typeface="Arial" panose="020B0604020202020204" pitchFamily="34" charset="0"/>
              </a:rPr>
              <a:t>/</a:t>
            </a:r>
            <a:r>
              <a:rPr lang="it-IT" sz="2000" dirty="0" err="1" smtClean="0">
                <a:latin typeface="Arial" panose="020B0604020202020204" pitchFamily="34" charset="0"/>
                <a:cs typeface="Arial" panose="020B0604020202020204" pitchFamily="34" charset="0"/>
              </a:rPr>
              <a:t>intraop</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adjuvants</a:t>
            </a:r>
            <a:endParaRPr lang="it-I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8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2483579" y="1897006"/>
            <a:ext cx="7224843" cy="2214246"/>
            <a:chOff x="959579" y="1916832"/>
            <a:chExt cx="7224843" cy="2952328"/>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2664" r="9810" b="18125"/>
            <a:stretch/>
          </p:blipFill>
          <p:spPr bwMode="auto">
            <a:xfrm>
              <a:off x="959579" y="1916832"/>
              <a:ext cx="7224843" cy="2952328"/>
            </a:xfrm>
            <a:prstGeom prst="rect">
              <a:avLst/>
            </a:prstGeom>
            <a:noFill/>
            <a:ln w="28575">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10" name="Rettangolo 9"/>
            <p:cNvSpPr/>
            <p:nvPr/>
          </p:nvSpPr>
          <p:spPr>
            <a:xfrm>
              <a:off x="3563888" y="4365104"/>
              <a:ext cx="4464496" cy="432048"/>
            </a:xfrm>
            <a:prstGeom prst="rect">
              <a:avLst/>
            </a:prstGeom>
            <a:solidFill>
              <a:schemeClr val="bg1"/>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p:cNvPicPr>
            <a:picLocks noChangeAspect="1"/>
          </p:cNvPicPr>
          <p:nvPr/>
        </p:nvPicPr>
        <p:blipFill>
          <a:blip r:embed="rId3"/>
          <a:stretch>
            <a:fillRect/>
          </a:stretch>
        </p:blipFill>
        <p:spPr>
          <a:xfrm>
            <a:off x="107504" y="43648"/>
            <a:ext cx="4060288" cy="1069941"/>
          </a:xfrm>
          <a:prstGeom prst="rect">
            <a:avLst/>
          </a:prstGeom>
        </p:spPr>
      </p:pic>
      <p:sp>
        <p:nvSpPr>
          <p:cNvPr id="12" name="CasellaDiTesto 11"/>
          <p:cNvSpPr txBox="1"/>
          <p:nvPr/>
        </p:nvSpPr>
        <p:spPr>
          <a:xfrm>
            <a:off x="1341582" y="5085489"/>
            <a:ext cx="9508836" cy="584775"/>
          </a:xfrm>
          <a:prstGeom prst="rect">
            <a:avLst/>
          </a:prstGeom>
          <a:noFill/>
          <a:ln w="57150">
            <a:solidFill>
              <a:srgbClr val="FFFF0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t-IT" sz="3200" b="1" i="1" dirty="0" err="1" smtClean="0">
                <a:solidFill>
                  <a:schemeClr val="tx1"/>
                </a:solidFill>
                <a:latin typeface="Arial" panose="020B0604020202020204" pitchFamily="34" charset="0"/>
                <a:cs typeface="Arial" panose="020B0604020202020204" pitchFamily="34" charset="0"/>
              </a:rPr>
              <a:t>Parallel</a:t>
            </a:r>
            <a:r>
              <a:rPr lang="it-IT" sz="3200" b="1" i="1" dirty="0" smtClean="0">
                <a:solidFill>
                  <a:schemeClr val="tx1"/>
                </a:solidFill>
                <a:latin typeface="Arial" panose="020B0604020202020204" pitchFamily="34" charset="0"/>
                <a:cs typeface="Arial" panose="020B0604020202020204" pitchFamily="34" charset="0"/>
              </a:rPr>
              <a:t> </a:t>
            </a:r>
            <a:r>
              <a:rPr lang="it-IT" sz="3200" b="1" i="1" dirty="0" err="1" smtClean="0">
                <a:solidFill>
                  <a:schemeClr val="tx1"/>
                </a:solidFill>
                <a:latin typeface="Arial" panose="020B0604020202020204" pitchFamily="34" charset="0"/>
                <a:cs typeface="Arial" panose="020B0604020202020204" pitchFamily="34" charset="0"/>
              </a:rPr>
              <a:t>teamwork</a:t>
            </a:r>
            <a:r>
              <a:rPr lang="it-IT" sz="3200" b="1" i="1" dirty="0" smtClean="0">
                <a:solidFill>
                  <a:schemeClr val="tx1"/>
                </a:solidFill>
                <a:latin typeface="Arial" panose="020B0604020202020204" pitchFamily="34" charset="0"/>
                <a:cs typeface="Arial" panose="020B0604020202020204" pitchFamily="34" charset="0"/>
              </a:rPr>
              <a:t> in </a:t>
            </a:r>
            <a:r>
              <a:rPr lang="it-IT" sz="3200" b="1" i="1" dirty="0" err="1" smtClean="0">
                <a:solidFill>
                  <a:schemeClr val="tx1"/>
                </a:solidFill>
                <a:latin typeface="Arial" panose="020B0604020202020204" pitchFamily="34" charset="0"/>
                <a:cs typeface="Arial" panose="020B0604020202020204" pitchFamily="34" charset="0"/>
              </a:rPr>
              <a:t>theatre</a:t>
            </a:r>
            <a:r>
              <a:rPr lang="it-IT" sz="3200" b="1" i="1" dirty="0" smtClean="0">
                <a:solidFill>
                  <a:schemeClr val="tx1"/>
                </a:solidFill>
                <a:latin typeface="Arial" panose="020B0604020202020204" pitchFamily="34" charset="0"/>
                <a:cs typeface="Arial" panose="020B0604020202020204" pitchFamily="34" charset="0"/>
              </a:rPr>
              <a:t> </a:t>
            </a:r>
            <a:r>
              <a:rPr lang="it-IT" sz="3200" b="1" i="1" dirty="0" err="1" smtClean="0">
                <a:solidFill>
                  <a:schemeClr val="tx1"/>
                </a:solidFill>
                <a:latin typeface="Arial" panose="020B0604020202020204" pitchFamily="34" charset="0"/>
                <a:cs typeface="Arial" panose="020B0604020202020204" pitchFamily="34" charset="0"/>
              </a:rPr>
              <a:t>during</a:t>
            </a:r>
            <a:r>
              <a:rPr lang="it-IT" sz="3200" b="1" i="1" dirty="0" smtClean="0">
                <a:solidFill>
                  <a:schemeClr val="tx1"/>
                </a:solidFill>
                <a:latin typeface="Arial" panose="020B0604020202020204" pitchFamily="34" charset="0"/>
                <a:cs typeface="Arial" panose="020B0604020202020204" pitchFamily="34" charset="0"/>
              </a:rPr>
              <a:t> </a:t>
            </a:r>
            <a:r>
              <a:rPr lang="it-IT" sz="3200" b="1" i="1" dirty="0" err="1" smtClean="0">
                <a:solidFill>
                  <a:schemeClr val="tx1"/>
                </a:solidFill>
                <a:latin typeface="Arial" panose="020B0604020202020204" pitchFamily="34" charset="0"/>
                <a:cs typeface="Arial" panose="020B0604020202020204" pitchFamily="34" charset="0"/>
              </a:rPr>
              <a:t>positioning</a:t>
            </a:r>
            <a:r>
              <a:rPr lang="it-IT" sz="3200" b="1" i="1" dirty="0" smtClean="0">
                <a:solidFill>
                  <a:schemeClr val="tx1"/>
                </a:solidFill>
                <a:latin typeface="Arial" panose="020B0604020202020204" pitchFamily="34" charset="0"/>
                <a:cs typeface="Arial" panose="020B0604020202020204" pitchFamily="34" charset="0"/>
              </a:rPr>
              <a:t> </a:t>
            </a:r>
            <a:endParaRPr lang="it-IT" sz="3200" b="1" i="1" dirty="0">
              <a:solidFill>
                <a:schemeClr val="tx1"/>
              </a:solidFill>
              <a:latin typeface="Arial" panose="020B0604020202020204" pitchFamily="34" charset="0"/>
              <a:cs typeface="Arial" panose="020B0604020202020204" pitchFamily="34" charset="0"/>
            </a:endParaRPr>
          </a:p>
        </p:txBody>
      </p:sp>
      <p:cxnSp>
        <p:nvCxnSpPr>
          <p:cNvPr id="14" name="Connettore 1 7"/>
          <p:cNvCxnSpPr/>
          <p:nvPr/>
        </p:nvCxnSpPr>
        <p:spPr>
          <a:xfrm>
            <a:off x="2723507" y="2199805"/>
            <a:ext cx="626469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nettore 1 9"/>
          <p:cNvCxnSpPr/>
          <p:nvPr/>
        </p:nvCxnSpPr>
        <p:spPr>
          <a:xfrm>
            <a:off x="2843808" y="3757744"/>
            <a:ext cx="35283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Connettore 1 9"/>
          <p:cNvCxnSpPr/>
          <p:nvPr/>
        </p:nvCxnSpPr>
        <p:spPr>
          <a:xfrm>
            <a:off x="4331804" y="3189708"/>
            <a:ext cx="35283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298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rotWithShape="1">
          <a:blip r:embed="rId2"/>
          <a:srcRect l="22443" t="52385" r="22432" b="6806"/>
          <a:stretch/>
        </p:blipFill>
        <p:spPr>
          <a:xfrm>
            <a:off x="5800436" y="3070144"/>
            <a:ext cx="5798025" cy="2414407"/>
          </a:xfrm>
          <a:prstGeom prst="rect">
            <a:avLst/>
          </a:prstGeom>
        </p:spPr>
      </p:pic>
      <p:pic>
        <p:nvPicPr>
          <p:cNvPr id="16" name="Immagine 15"/>
          <p:cNvPicPr>
            <a:picLocks noChangeAspect="1"/>
          </p:cNvPicPr>
          <p:nvPr/>
        </p:nvPicPr>
        <p:blipFill>
          <a:blip r:embed="rId3"/>
          <a:stretch>
            <a:fillRect/>
          </a:stretch>
        </p:blipFill>
        <p:spPr>
          <a:xfrm>
            <a:off x="158403" y="154356"/>
            <a:ext cx="7682694" cy="5330195"/>
          </a:xfrm>
          <a:prstGeom prst="rect">
            <a:avLst/>
          </a:prstGeom>
        </p:spPr>
      </p:pic>
    </p:spTree>
    <p:extLst>
      <p:ext uri="{BB962C8B-B14F-4D97-AF65-F5344CB8AC3E}">
        <p14:creationId xmlns:p14="http://schemas.microsoft.com/office/powerpoint/2010/main" val="3775130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43224" y="133335"/>
            <a:ext cx="11705552" cy="1200329"/>
          </a:xfrm>
          <a:prstGeom prst="rect">
            <a:avLst/>
          </a:prstGeom>
        </p:spPr>
        <p:txBody>
          <a:bodyPr wrap="square">
            <a:spAutoFit/>
          </a:bodyPr>
          <a:lstStyle/>
          <a:p>
            <a:pPr algn="ct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45 minutes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before</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induction</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patients</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were</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premedicated</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with </a:t>
            </a:r>
            <a:r>
              <a:rPr lang="it-IT"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dexmedetomidine</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algn="ct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(0,2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mcg</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/kg/h</a:t>
            </a:r>
            <a:r>
              <a:rPr lang="it-IT" sz="20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continuous</a:t>
            </a:r>
            <a:r>
              <a:rPr lang="it-IT" sz="20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infusion</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algn="ct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to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grant</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mild</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sedation</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without</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losing</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airway</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protection</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and with an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opiod</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sparing</a:t>
            </a:r>
            <a:r>
              <a:rPr lang="it-IT" sz="2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it-IT" sz="20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effect</a:t>
            </a:r>
            <a:endParaRPr lang="it-IT" sz="2000" dirty="0">
              <a:solidFill>
                <a:srgbClr val="0070C0"/>
              </a:solidFill>
              <a:latin typeface="Arial" panose="020B0604020202020204" pitchFamily="34" charset="0"/>
              <a:cs typeface="Arial" panose="020B0604020202020204" pitchFamily="34" charset="0"/>
            </a:endParaRPr>
          </a:p>
        </p:txBody>
      </p:sp>
      <p:sp>
        <p:nvSpPr>
          <p:cNvPr id="4" name="CasellaDiTesto 3"/>
          <p:cNvSpPr txBox="1"/>
          <p:nvPr/>
        </p:nvSpPr>
        <p:spPr>
          <a:xfrm>
            <a:off x="3683450" y="2220442"/>
            <a:ext cx="2572921" cy="1384995"/>
          </a:xfrm>
          <a:prstGeom prst="rect">
            <a:avLst/>
          </a:prstGeom>
          <a:noFill/>
          <a:ln w="19050">
            <a:solidFill>
              <a:srgbClr val="00B050"/>
            </a:solidFill>
            <a:prstDash val="sysDash"/>
          </a:ln>
        </p:spPr>
        <p:txBody>
          <a:bodyPr wrap="square" rtlCol="0">
            <a:spAutoFit/>
          </a:bodyPr>
          <a:lstStyle/>
          <a:p>
            <a:r>
              <a:rPr lang="it-IT" sz="2800" i="1" dirty="0" err="1">
                <a:solidFill>
                  <a:prstClr val="black">
                    <a:lumMod val="85000"/>
                    <a:lumOff val="15000"/>
                  </a:prstClr>
                </a:solidFill>
                <a:latin typeface="Arial" panose="020B0604020202020204" pitchFamily="34" charset="0"/>
                <a:cs typeface="Arial" panose="020B0604020202020204" pitchFamily="34" charset="0"/>
              </a:rPr>
              <a:t>Desflurane</a:t>
            </a:r>
            <a:endParaRPr lang="it-IT" sz="2800" i="1" dirty="0">
              <a:solidFill>
                <a:prstClr val="black">
                  <a:lumMod val="85000"/>
                  <a:lumOff val="15000"/>
                </a:prstClr>
              </a:solidFill>
              <a:latin typeface="Arial" panose="020B0604020202020204" pitchFamily="34" charset="0"/>
              <a:cs typeface="Arial" panose="020B0604020202020204" pitchFamily="34" charset="0"/>
            </a:endParaRPr>
          </a:p>
          <a:p>
            <a:r>
              <a:rPr lang="it-IT" sz="2800" i="1" dirty="0" err="1">
                <a:solidFill>
                  <a:prstClr val="black">
                    <a:lumMod val="85000"/>
                    <a:lumOff val="15000"/>
                  </a:prstClr>
                </a:solidFill>
                <a:latin typeface="Arial" panose="020B0604020202020204" pitchFamily="34" charset="0"/>
                <a:cs typeface="Arial" panose="020B0604020202020204" pitchFamily="34" charset="0"/>
              </a:rPr>
              <a:t>Rocuronium</a:t>
            </a:r>
            <a:endParaRPr lang="it-IT" sz="2800" i="1" dirty="0">
              <a:solidFill>
                <a:prstClr val="black">
                  <a:lumMod val="85000"/>
                  <a:lumOff val="15000"/>
                </a:prstClr>
              </a:solidFill>
              <a:latin typeface="Arial" panose="020B0604020202020204" pitchFamily="34" charset="0"/>
              <a:cs typeface="Arial" panose="020B0604020202020204" pitchFamily="34" charset="0"/>
            </a:endParaRPr>
          </a:p>
          <a:p>
            <a:r>
              <a:rPr lang="it-IT" sz="2800" i="1" dirty="0" err="1">
                <a:solidFill>
                  <a:prstClr val="black">
                    <a:lumMod val="85000"/>
                    <a:lumOff val="15000"/>
                  </a:prstClr>
                </a:solidFill>
                <a:latin typeface="Arial" panose="020B0604020202020204" pitchFamily="34" charset="0"/>
                <a:cs typeface="Arial" panose="020B0604020202020204" pitchFamily="34" charset="0"/>
              </a:rPr>
              <a:t>Sugammadex</a:t>
            </a:r>
            <a:endParaRPr lang="it-IT" sz="2800" i="1" dirty="0">
              <a:solidFill>
                <a:prstClr val="black">
                  <a:lumMod val="85000"/>
                  <a:lumOff val="15000"/>
                </a:prstClr>
              </a:solidFill>
              <a:latin typeface="Arial" panose="020B0604020202020204" pitchFamily="34" charset="0"/>
              <a:cs typeface="Arial" panose="020B0604020202020204" pitchFamily="34" charset="0"/>
            </a:endParaRPr>
          </a:p>
        </p:txBody>
      </p:sp>
      <p:grpSp>
        <p:nvGrpSpPr>
          <p:cNvPr id="5" name="Gruppo 4"/>
          <p:cNvGrpSpPr/>
          <p:nvPr/>
        </p:nvGrpSpPr>
        <p:grpSpPr>
          <a:xfrm>
            <a:off x="701965" y="4492215"/>
            <a:ext cx="4750814" cy="1200329"/>
            <a:chOff x="583572" y="4535955"/>
            <a:chExt cx="4753894" cy="1200329"/>
          </a:xfrm>
        </p:grpSpPr>
        <p:sp>
          <p:nvSpPr>
            <p:cNvPr id="6" name="CasellaDiTesto 5"/>
            <p:cNvSpPr txBox="1"/>
            <p:nvPr/>
          </p:nvSpPr>
          <p:spPr>
            <a:xfrm>
              <a:off x="1320785" y="4535955"/>
              <a:ext cx="4016681" cy="1200329"/>
            </a:xfrm>
            <a:prstGeom prst="rect">
              <a:avLst/>
            </a:prstGeom>
            <a:noFill/>
          </p:spPr>
          <p:txBody>
            <a:bodyPr wrap="square" rtlCol="0">
              <a:spAutoFit/>
            </a:bodyPr>
            <a:lstStyle/>
            <a:p>
              <a:r>
                <a:rPr lang="it-IT" sz="2400" b="1" i="1" dirty="0">
                  <a:solidFill>
                    <a:srgbClr val="00B050"/>
                  </a:solidFill>
                  <a:latin typeface="Arial" panose="020B0604020202020204" pitchFamily="34" charset="0"/>
                  <a:cs typeface="Arial" panose="020B0604020202020204" pitchFamily="34" charset="0"/>
                </a:rPr>
                <a:t>SHORT ACTING</a:t>
              </a:r>
            </a:p>
            <a:p>
              <a:endParaRPr lang="it-IT" sz="2400" b="1" i="1" dirty="0">
                <a:solidFill>
                  <a:srgbClr val="00B050"/>
                </a:solidFill>
                <a:latin typeface="Arial" panose="020B0604020202020204" pitchFamily="34" charset="0"/>
                <a:cs typeface="Arial" panose="020B0604020202020204" pitchFamily="34" charset="0"/>
              </a:endParaRPr>
            </a:p>
            <a:p>
              <a:r>
                <a:rPr lang="it-IT" sz="2400" b="1" i="1" dirty="0">
                  <a:solidFill>
                    <a:srgbClr val="00B050"/>
                  </a:solidFill>
                  <a:latin typeface="Arial" panose="020B0604020202020204" pitchFamily="34" charset="0"/>
                  <a:cs typeface="Arial" panose="020B0604020202020204" pitchFamily="34" charset="0"/>
                </a:rPr>
                <a:t>FULL REVERSAL</a:t>
              </a:r>
            </a:p>
          </p:txBody>
        </p:sp>
        <p:pic>
          <p:nvPicPr>
            <p:cNvPr id="7" name="Immagine 6"/>
            <p:cNvPicPr>
              <a:picLocks noChangeAspect="1"/>
            </p:cNvPicPr>
            <p:nvPr/>
          </p:nvPicPr>
          <p:blipFill>
            <a:blip r:embed="rId2"/>
            <a:stretch>
              <a:fillRect/>
            </a:stretch>
          </p:blipFill>
          <p:spPr>
            <a:xfrm>
              <a:off x="583572" y="4740268"/>
              <a:ext cx="737213" cy="791702"/>
            </a:xfrm>
            <a:prstGeom prst="rect">
              <a:avLst/>
            </a:prstGeom>
          </p:spPr>
        </p:pic>
      </p:grpSp>
      <p:sp>
        <p:nvSpPr>
          <p:cNvPr id="9" name="Rettangolo 8"/>
          <p:cNvSpPr/>
          <p:nvPr/>
        </p:nvSpPr>
        <p:spPr>
          <a:xfrm>
            <a:off x="146431" y="2220442"/>
            <a:ext cx="3194261" cy="1384995"/>
          </a:xfrm>
          <a:prstGeom prst="rect">
            <a:avLst/>
          </a:prstGeom>
          <a:ln w="38100">
            <a:solidFill>
              <a:srgbClr val="FFFF0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it-IT" sz="2800" b="1" dirty="0" err="1" smtClean="0">
                <a:solidFill>
                  <a:srgbClr val="002060"/>
                </a:solidFill>
                <a:latin typeface="Arial" panose="020B0604020202020204" pitchFamily="34" charset="0"/>
                <a:cs typeface="Arial" panose="020B0604020202020204" pitchFamily="34" charset="0"/>
              </a:rPr>
              <a:t>Adjuvant</a:t>
            </a:r>
            <a:r>
              <a:rPr lang="it-IT" sz="2800" b="1" dirty="0" smtClean="0">
                <a:solidFill>
                  <a:srgbClr val="002060"/>
                </a:solidFill>
                <a:latin typeface="Arial" panose="020B0604020202020204" pitchFamily="34" charset="0"/>
                <a:cs typeface="Arial" panose="020B0604020202020204" pitchFamily="34" charset="0"/>
              </a:rPr>
              <a:t> agents</a:t>
            </a:r>
          </a:p>
          <a:p>
            <a:pPr algn="ctr"/>
            <a:r>
              <a:rPr lang="it-IT" i="1" dirty="0" smtClean="0">
                <a:solidFill>
                  <a:srgbClr val="002060"/>
                </a:solidFill>
                <a:latin typeface="Arial" panose="020B0604020202020204" pitchFamily="34" charset="0"/>
                <a:cs typeface="Arial" panose="020B0604020202020204" pitchFamily="34" charset="0"/>
              </a:rPr>
              <a:t>(lido/</a:t>
            </a:r>
            <a:r>
              <a:rPr lang="it-IT" i="1" dirty="0" err="1" smtClean="0">
                <a:solidFill>
                  <a:srgbClr val="002060"/>
                </a:solidFill>
                <a:latin typeface="Arial" panose="020B0604020202020204" pitchFamily="34" charset="0"/>
                <a:cs typeface="Arial" panose="020B0604020202020204" pitchFamily="34" charset="0"/>
              </a:rPr>
              <a:t>magnesium</a:t>
            </a:r>
            <a:r>
              <a:rPr lang="it-IT" i="1" dirty="0" smtClean="0">
                <a:solidFill>
                  <a:srgbClr val="002060"/>
                </a:solidFill>
                <a:latin typeface="Arial" panose="020B0604020202020204" pitchFamily="34" charset="0"/>
                <a:cs typeface="Arial" panose="020B0604020202020204" pitchFamily="34" charset="0"/>
              </a:rPr>
              <a:t>…)</a:t>
            </a:r>
          </a:p>
          <a:p>
            <a:pPr algn="ctr"/>
            <a:endParaRPr lang="it-IT" i="1" dirty="0" smtClean="0">
              <a:solidFill>
                <a:srgbClr val="002060"/>
              </a:solidFill>
              <a:latin typeface="Arial" panose="020B0604020202020204" pitchFamily="34" charset="0"/>
              <a:cs typeface="Arial" panose="020B0604020202020204" pitchFamily="34" charset="0"/>
            </a:endParaRPr>
          </a:p>
          <a:p>
            <a:pPr algn="ctr"/>
            <a:r>
              <a:rPr lang="it-IT" sz="2000" b="1" i="1" dirty="0" smtClean="0">
                <a:solidFill>
                  <a:srgbClr val="002060"/>
                </a:solidFill>
                <a:latin typeface="Arial" panose="020B0604020202020204" pitchFamily="34" charset="0"/>
                <a:cs typeface="Arial" panose="020B0604020202020204" pitchFamily="34" charset="0"/>
              </a:rPr>
              <a:t>TAP </a:t>
            </a:r>
            <a:r>
              <a:rPr lang="it-IT" sz="2000" b="1" i="1" dirty="0" err="1" smtClean="0">
                <a:solidFill>
                  <a:srgbClr val="002060"/>
                </a:solidFill>
                <a:latin typeface="Arial" panose="020B0604020202020204" pitchFamily="34" charset="0"/>
                <a:cs typeface="Arial" panose="020B0604020202020204" pitchFamily="34" charset="0"/>
              </a:rPr>
              <a:t>Block</a:t>
            </a:r>
            <a:endParaRPr lang="it-IT" sz="2000" b="1" i="1" dirty="0">
              <a:solidFill>
                <a:srgbClr val="002060"/>
              </a:solidFill>
              <a:latin typeface="Arial" panose="020B0604020202020204" pitchFamily="34" charset="0"/>
              <a:cs typeface="Arial" panose="020B0604020202020204" pitchFamily="34" charset="0"/>
            </a:endParaRPr>
          </a:p>
        </p:txBody>
      </p:sp>
      <p:pic>
        <p:nvPicPr>
          <p:cNvPr id="10" name="Immagine 9"/>
          <p:cNvPicPr>
            <a:picLocks noChangeAspect="1"/>
          </p:cNvPicPr>
          <p:nvPr/>
        </p:nvPicPr>
        <p:blipFill rotWithShape="1">
          <a:blip r:embed="rId3"/>
          <a:srcRect l="10596" t="16855" r="10210" b="14733"/>
          <a:stretch/>
        </p:blipFill>
        <p:spPr>
          <a:xfrm>
            <a:off x="6449106" y="2051213"/>
            <a:ext cx="5670891" cy="2755574"/>
          </a:xfrm>
          <a:prstGeom prst="rect">
            <a:avLst/>
          </a:prstGeom>
        </p:spPr>
      </p:pic>
    </p:spTree>
    <p:extLst>
      <p:ext uri="{BB962C8B-B14F-4D97-AF65-F5344CB8AC3E}">
        <p14:creationId xmlns:p14="http://schemas.microsoft.com/office/powerpoint/2010/main" val="18281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8263" t="27600" r="40550" b="45800"/>
          <a:stretch/>
        </p:blipFill>
        <p:spPr>
          <a:xfrm>
            <a:off x="249382" y="100074"/>
            <a:ext cx="5203573" cy="1248435"/>
          </a:xfrm>
          <a:prstGeom prst="rect">
            <a:avLst/>
          </a:prstGeom>
        </p:spPr>
      </p:pic>
      <p:pic>
        <p:nvPicPr>
          <p:cNvPr id="7" name="Immagine 6"/>
          <p:cNvPicPr>
            <a:picLocks noChangeAspect="1"/>
          </p:cNvPicPr>
          <p:nvPr/>
        </p:nvPicPr>
        <p:blipFill rotWithShape="1">
          <a:blip r:embed="rId3"/>
          <a:srcRect l="26375" t="15001" r="26375" b="23400"/>
          <a:stretch/>
        </p:blipFill>
        <p:spPr>
          <a:xfrm>
            <a:off x="175491" y="1428454"/>
            <a:ext cx="3021996" cy="2216130"/>
          </a:xfrm>
          <a:prstGeom prst="rect">
            <a:avLst/>
          </a:prstGeom>
        </p:spPr>
      </p:pic>
      <p:sp>
        <p:nvSpPr>
          <p:cNvPr id="8" name="CasellaDiTesto 7"/>
          <p:cNvSpPr txBox="1"/>
          <p:nvPr/>
        </p:nvSpPr>
        <p:spPr>
          <a:xfrm>
            <a:off x="3417455" y="1890188"/>
            <a:ext cx="3024336" cy="646331"/>
          </a:xfrm>
          <a:prstGeom prst="rect">
            <a:avLst/>
          </a:prstGeom>
          <a:noFill/>
          <a:ln>
            <a:solidFill>
              <a:srgbClr val="00B050"/>
            </a:solidFill>
          </a:ln>
        </p:spPr>
        <p:txBody>
          <a:bodyPr wrap="square" rtlCol="0">
            <a:spAutoFit/>
          </a:bodyPr>
          <a:lstStyle/>
          <a:p>
            <a:pPr algn="ctr"/>
            <a:r>
              <a:rPr lang="it-IT" dirty="0">
                <a:solidFill>
                  <a:prstClr val="black"/>
                </a:solidFill>
                <a:latin typeface="Georgia" panose="02040502050405020303" pitchFamily="18" charset="0"/>
              </a:rPr>
              <a:t>EGRI &gt;= 4 </a:t>
            </a:r>
          </a:p>
          <a:p>
            <a:pPr algn="ctr"/>
            <a:r>
              <a:rPr lang="it-IT" dirty="0" err="1">
                <a:solidFill>
                  <a:prstClr val="black"/>
                </a:solidFill>
                <a:latin typeface="Georgia" panose="02040502050405020303" pitchFamily="18" charset="0"/>
              </a:rPr>
              <a:t>likely</a:t>
            </a:r>
            <a:r>
              <a:rPr lang="it-IT" dirty="0">
                <a:solidFill>
                  <a:prstClr val="black"/>
                </a:solidFill>
                <a:latin typeface="Georgia" panose="02040502050405020303" pitchFamily="18" charset="0"/>
              </a:rPr>
              <a:t> </a:t>
            </a:r>
            <a:r>
              <a:rPr lang="it-IT" dirty="0" err="1">
                <a:solidFill>
                  <a:prstClr val="black"/>
                </a:solidFill>
                <a:latin typeface="Georgia" panose="02040502050405020303" pitchFamily="18" charset="0"/>
              </a:rPr>
              <a:t>difficult</a:t>
            </a:r>
            <a:r>
              <a:rPr lang="it-IT" dirty="0">
                <a:solidFill>
                  <a:prstClr val="black"/>
                </a:solidFill>
                <a:latin typeface="Georgia" panose="02040502050405020303" pitchFamily="18" charset="0"/>
              </a:rPr>
              <a:t> </a:t>
            </a:r>
            <a:r>
              <a:rPr lang="it-IT" dirty="0" err="1">
                <a:solidFill>
                  <a:prstClr val="black"/>
                </a:solidFill>
                <a:latin typeface="Georgia" panose="02040502050405020303" pitchFamily="18" charset="0"/>
              </a:rPr>
              <a:t>airway</a:t>
            </a:r>
            <a:endParaRPr lang="it-IT" dirty="0">
              <a:solidFill>
                <a:prstClr val="black"/>
              </a:solidFill>
              <a:latin typeface="Georgia" panose="02040502050405020303" pitchFamily="18" charset="0"/>
            </a:endParaRPr>
          </a:p>
        </p:txBody>
      </p:sp>
      <p:grpSp>
        <p:nvGrpSpPr>
          <p:cNvPr id="19" name="Gruppo 18"/>
          <p:cNvGrpSpPr/>
          <p:nvPr/>
        </p:nvGrpSpPr>
        <p:grpSpPr>
          <a:xfrm>
            <a:off x="2917249" y="767666"/>
            <a:ext cx="8997116" cy="5405346"/>
            <a:chOff x="3194336" y="111886"/>
            <a:chExt cx="8997116" cy="5405346"/>
          </a:xfrm>
        </p:grpSpPr>
        <p:sp>
          <p:nvSpPr>
            <p:cNvPr id="14" name="CasellaDiTesto 13"/>
            <p:cNvSpPr txBox="1"/>
            <p:nvPr/>
          </p:nvSpPr>
          <p:spPr>
            <a:xfrm>
              <a:off x="9038861" y="2644170"/>
              <a:ext cx="27962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EGRI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Glidescope</a:t>
              </a:r>
              <a:r>
                <a:rPr kumimoji="0" lang="it-IT"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pic>
          <p:nvPicPr>
            <p:cNvPr id="15" name="Immagine 14"/>
            <p:cNvPicPr>
              <a:picLocks noChangeAspect="1"/>
            </p:cNvPicPr>
            <p:nvPr/>
          </p:nvPicPr>
          <p:blipFill>
            <a:blip r:embed="rId4"/>
            <a:stretch>
              <a:fillRect/>
            </a:stretch>
          </p:blipFill>
          <p:spPr>
            <a:xfrm>
              <a:off x="7802848" y="111886"/>
              <a:ext cx="4388604" cy="1516914"/>
            </a:xfrm>
            <a:prstGeom prst="rect">
              <a:avLst/>
            </a:prstGeom>
            <a:ln>
              <a:noFill/>
            </a:ln>
          </p:spPr>
        </p:pic>
        <p:pic>
          <p:nvPicPr>
            <p:cNvPr id="16" name="Immagine 15"/>
            <p:cNvPicPr>
              <a:picLocks noChangeAspect="1"/>
            </p:cNvPicPr>
            <p:nvPr/>
          </p:nvPicPr>
          <p:blipFill rotWithShape="1">
            <a:blip r:embed="rId5"/>
            <a:srcRect l="33727" t="16045" r="34919" b="33065"/>
            <a:stretch/>
          </p:blipFill>
          <p:spPr>
            <a:xfrm>
              <a:off x="3194336" y="908720"/>
              <a:ext cx="5047723" cy="4608512"/>
            </a:xfrm>
            <a:prstGeom prst="rect">
              <a:avLst/>
            </a:prstGeom>
          </p:spPr>
        </p:pic>
        <p:sp>
          <p:nvSpPr>
            <p:cNvPr id="17" name="CasellaDiTesto 16"/>
            <p:cNvSpPr txBox="1"/>
            <p:nvPr/>
          </p:nvSpPr>
          <p:spPr>
            <a:xfrm>
              <a:off x="9459032" y="4941168"/>
              <a:ext cx="2088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EGRI &gt;= 7 </a:t>
              </a:r>
            </a:p>
          </p:txBody>
        </p:sp>
        <p:pic>
          <p:nvPicPr>
            <p:cNvPr id="18" name="Immagine 17"/>
            <p:cNvPicPr>
              <a:picLocks noChangeAspect="1"/>
            </p:cNvPicPr>
            <p:nvPr/>
          </p:nvPicPr>
          <p:blipFill>
            <a:blip r:embed="rId6"/>
            <a:stretch>
              <a:fillRect/>
            </a:stretch>
          </p:blipFill>
          <p:spPr>
            <a:xfrm flipH="1">
              <a:off x="9098991" y="4687272"/>
              <a:ext cx="517799" cy="446601"/>
            </a:xfrm>
            <a:prstGeom prst="rect">
              <a:avLst/>
            </a:prstGeom>
          </p:spPr>
        </p:pic>
      </p:grpSp>
    </p:spTree>
    <p:extLst>
      <p:ext uri="{BB962C8B-B14F-4D97-AF65-F5344CB8AC3E}">
        <p14:creationId xmlns:p14="http://schemas.microsoft.com/office/powerpoint/2010/main" val="36415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9838" t="12201" r="10625" b="12201"/>
          <a:stretch/>
        </p:blipFill>
        <p:spPr>
          <a:xfrm>
            <a:off x="262307" y="565124"/>
            <a:ext cx="4595262" cy="2456873"/>
          </a:xfrm>
          <a:prstGeom prst="rect">
            <a:avLst/>
          </a:prstGeom>
        </p:spPr>
      </p:pic>
      <p:sp>
        <p:nvSpPr>
          <p:cNvPr id="4" name="Rettangolo 3"/>
          <p:cNvSpPr/>
          <p:nvPr/>
        </p:nvSpPr>
        <p:spPr>
          <a:xfrm>
            <a:off x="5640983" y="639399"/>
            <a:ext cx="5909864" cy="2308324"/>
          </a:xfrm>
          <a:prstGeom prst="rect">
            <a:avLst/>
          </a:prstGeom>
        </p:spPr>
        <p:txBody>
          <a:bodyPr wrap="square">
            <a:spAutoFit/>
          </a:bodyPr>
          <a:lstStyle/>
          <a:p>
            <a:pPr algn="ctr"/>
            <a:r>
              <a:rPr lang="en-US" sz="2400" b="1" dirty="0">
                <a:solidFill>
                  <a:srgbClr val="00B050"/>
                </a:solidFill>
                <a:latin typeface="Arial" panose="020B0604020202020204" pitchFamily="34" charset="0"/>
                <a:cs typeface="Arial" panose="020B0604020202020204" pitchFamily="34" charset="0"/>
              </a:rPr>
              <a:t>We implemented a structured approach to airway management based on systematic El </a:t>
            </a:r>
            <a:r>
              <a:rPr lang="en-US" sz="2400" b="1" dirty="0" err="1">
                <a:solidFill>
                  <a:srgbClr val="00B050"/>
                </a:solidFill>
                <a:latin typeface="Arial" panose="020B0604020202020204" pitchFamily="34" charset="0"/>
                <a:cs typeface="Arial" panose="020B0604020202020204" pitchFamily="34" charset="0"/>
              </a:rPr>
              <a:t>Ganzouri</a:t>
            </a:r>
            <a:r>
              <a:rPr lang="en-US" sz="2400" b="1" dirty="0">
                <a:solidFill>
                  <a:srgbClr val="00B050"/>
                </a:solidFill>
                <a:latin typeface="Arial" panose="020B0604020202020204" pitchFamily="34" charset="0"/>
                <a:cs typeface="Arial" panose="020B0604020202020204" pitchFamily="34" charset="0"/>
              </a:rPr>
              <a:t> Risk Index (EGRI) assessment as predictor of potential difficulty and routinely use of </a:t>
            </a:r>
            <a:r>
              <a:rPr lang="en-US" sz="2400" b="1" dirty="0" err="1">
                <a:solidFill>
                  <a:srgbClr val="00B050"/>
                </a:solidFill>
                <a:latin typeface="Arial" panose="020B0604020202020204" pitchFamily="34" charset="0"/>
                <a:cs typeface="Arial" panose="020B0604020202020204" pitchFamily="34" charset="0"/>
              </a:rPr>
              <a:t>Glidescope</a:t>
            </a:r>
            <a:r>
              <a:rPr lang="en-US" sz="2400" b="1" dirty="0">
                <a:solidFill>
                  <a:srgbClr val="00B050"/>
                </a:solidFill>
                <a:latin typeface="Arial" panose="020B0604020202020204" pitchFamily="34" charset="0"/>
                <a:cs typeface="Arial" panose="020B0604020202020204" pitchFamily="34" charset="0"/>
              </a:rPr>
              <a:t>® for intubation</a:t>
            </a:r>
            <a:endParaRPr lang="it-IT" sz="2400" b="1" dirty="0">
              <a:solidFill>
                <a:srgbClr val="00B050"/>
              </a:solidFill>
              <a:latin typeface="Arial" panose="020B0604020202020204" pitchFamily="34" charset="0"/>
              <a:cs typeface="Arial" panose="020B0604020202020204" pitchFamily="34" charset="0"/>
            </a:endParaRPr>
          </a:p>
        </p:txBody>
      </p:sp>
      <p:grpSp>
        <p:nvGrpSpPr>
          <p:cNvPr id="5" name="Gruppo 4"/>
          <p:cNvGrpSpPr/>
          <p:nvPr/>
        </p:nvGrpSpPr>
        <p:grpSpPr>
          <a:xfrm>
            <a:off x="6438279" y="4946726"/>
            <a:ext cx="5112568" cy="1077218"/>
            <a:chOff x="3491880" y="5002460"/>
            <a:chExt cx="5112568" cy="1077218"/>
          </a:xfrm>
        </p:grpSpPr>
        <p:sp>
          <p:nvSpPr>
            <p:cNvPr id="6" name="Rettangolo 5"/>
            <p:cNvSpPr/>
            <p:nvPr/>
          </p:nvSpPr>
          <p:spPr>
            <a:xfrm>
              <a:off x="4283968" y="5002460"/>
              <a:ext cx="4320480" cy="1077218"/>
            </a:xfrm>
            <a:prstGeom prst="rect">
              <a:avLst/>
            </a:prstGeom>
            <a:ln w="28575">
              <a:solidFill>
                <a:srgbClr val="00B050"/>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b="1" dirty="0" smtClean="0">
                  <a:solidFill>
                    <a:schemeClr val="tx1"/>
                  </a:solidFill>
                  <a:latin typeface="Arial" panose="020B0604020202020204" pitchFamily="34" charset="0"/>
                  <a:cs typeface="Arial" panose="020B0604020202020204" pitchFamily="34" charset="0"/>
                </a:rPr>
                <a:t>If  neck </a:t>
              </a:r>
              <a:r>
                <a:rPr lang="en-US" sz="1600" b="1" dirty="0">
                  <a:solidFill>
                    <a:schemeClr val="tx1"/>
                  </a:solidFill>
                  <a:latin typeface="Arial" panose="020B0604020202020204" pitchFamily="34" charset="0"/>
                  <a:cs typeface="Arial" panose="020B0604020202020204" pitchFamily="34" charset="0"/>
                </a:rPr>
                <a:t>circumference &gt;55 cm </a:t>
              </a:r>
            </a:p>
            <a:p>
              <a:pPr algn="ctr"/>
              <a:r>
                <a:rPr lang="en-US" sz="1600" b="1" dirty="0" smtClean="0">
                  <a:solidFill>
                    <a:schemeClr val="tx1"/>
                  </a:solidFill>
                  <a:latin typeface="Arial" panose="020B0604020202020204" pitchFamily="34" charset="0"/>
                  <a:cs typeface="Arial" panose="020B0604020202020204" pitchFamily="34" charset="0"/>
                </a:rPr>
                <a:t>consider </a:t>
              </a:r>
              <a:r>
                <a:rPr lang="en-US" sz="1600" b="1" dirty="0" err="1" smtClean="0">
                  <a:solidFill>
                    <a:srgbClr val="00B050"/>
                  </a:solidFill>
                  <a:latin typeface="Arial" panose="020B0604020202020204" pitchFamily="34" charset="0"/>
                  <a:cs typeface="Arial" panose="020B0604020202020204" pitchFamily="34" charset="0"/>
                </a:rPr>
                <a:t>Glidescope</a:t>
              </a:r>
              <a:r>
                <a:rPr lang="en-US" sz="1600" b="1" dirty="0" smtClean="0">
                  <a:solidFill>
                    <a:srgbClr val="00B050"/>
                  </a:solidFill>
                  <a:latin typeface="Arial" panose="020B0604020202020204" pitchFamily="34" charset="0"/>
                  <a:cs typeface="Arial" panose="020B0604020202020204" pitchFamily="34" charset="0"/>
                </a:rPr>
                <a:t> intubation</a:t>
              </a:r>
            </a:p>
            <a:p>
              <a:pPr algn="ctr"/>
              <a:r>
                <a:rPr lang="en-US" sz="1600" b="1" dirty="0" smtClean="0">
                  <a:solidFill>
                    <a:schemeClr val="tx1"/>
                  </a:solidFill>
                  <a:latin typeface="Arial" panose="020B0604020202020204" pitchFamily="34" charset="0"/>
                  <a:cs typeface="Arial" panose="020B0604020202020204" pitchFamily="34" charset="0"/>
                </a:rPr>
                <a:t>under </a:t>
              </a:r>
              <a:r>
                <a:rPr lang="en-US" sz="1600" b="1" dirty="0" err="1">
                  <a:solidFill>
                    <a:schemeClr val="tx1"/>
                  </a:solidFill>
                  <a:latin typeface="Arial" panose="020B0604020202020204" pitchFamily="34" charset="0"/>
                  <a:cs typeface="Arial" panose="020B0604020202020204" pitchFamily="34" charset="0"/>
                </a:rPr>
                <a:t>dexmedetomidine</a:t>
              </a:r>
              <a:r>
                <a:rPr lang="en-US" sz="1600" b="1" dirty="0">
                  <a:solidFill>
                    <a:schemeClr val="tx1"/>
                  </a:solidFill>
                  <a:latin typeface="Arial" panose="020B0604020202020204" pitchFamily="34" charset="0"/>
                  <a:cs typeface="Arial" panose="020B0604020202020204" pitchFamily="34" charset="0"/>
                </a:rPr>
                <a:t> sedation  </a:t>
              </a:r>
              <a:endParaRPr lang="en-US" sz="1600" b="1" dirty="0" smtClean="0">
                <a:solidFill>
                  <a:schemeClr val="tx1"/>
                </a:solidFill>
                <a:latin typeface="Arial" panose="020B0604020202020204" pitchFamily="34" charset="0"/>
                <a:cs typeface="Arial" panose="020B0604020202020204" pitchFamily="34" charset="0"/>
              </a:endParaRPr>
            </a:p>
            <a:p>
              <a:pPr algn="ctr"/>
              <a:r>
                <a:rPr lang="en-US" sz="1600" b="1" dirty="0" smtClean="0">
                  <a:solidFill>
                    <a:schemeClr val="tx1"/>
                  </a:solidFill>
                  <a:latin typeface="Arial" panose="020B0604020202020204" pitchFamily="34" charset="0"/>
                  <a:cs typeface="Arial" panose="020B0604020202020204" pitchFamily="34" charset="0"/>
                </a:rPr>
                <a:t>without paralysis (spontaneous breathing)</a:t>
              </a:r>
              <a:endParaRPr lang="it-IT" sz="1600" dirty="0">
                <a:solidFill>
                  <a:schemeClr val="tx1"/>
                </a:solidFill>
                <a:latin typeface="Arial" panose="020B0604020202020204" pitchFamily="34" charset="0"/>
                <a:cs typeface="Arial" panose="020B0604020202020204" pitchFamily="34" charset="0"/>
              </a:endParaRPr>
            </a:p>
          </p:txBody>
        </p:sp>
        <p:sp>
          <p:nvSpPr>
            <p:cNvPr id="7" name="Freccia a destra 6"/>
            <p:cNvSpPr/>
            <p:nvPr/>
          </p:nvSpPr>
          <p:spPr>
            <a:xfrm>
              <a:off x="3491880" y="5361049"/>
              <a:ext cx="1080120" cy="360040"/>
            </a:xfrm>
            <a:prstGeom prst="rightArrow">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latin typeface="Arial" panose="020B0604020202020204" pitchFamily="34" charset="0"/>
                <a:cs typeface="Arial" panose="020B0604020202020204" pitchFamily="34" charset="0"/>
              </a:endParaRPr>
            </a:p>
          </p:txBody>
        </p:sp>
      </p:grpSp>
      <p:grpSp>
        <p:nvGrpSpPr>
          <p:cNvPr id="14" name="Gruppo 13"/>
          <p:cNvGrpSpPr/>
          <p:nvPr/>
        </p:nvGrpSpPr>
        <p:grpSpPr>
          <a:xfrm>
            <a:off x="223591" y="3731630"/>
            <a:ext cx="6813745" cy="2557872"/>
            <a:chOff x="-4042071" y="2896177"/>
            <a:chExt cx="15124818" cy="4094437"/>
          </a:xfrm>
        </p:grpSpPr>
        <p:pic>
          <p:nvPicPr>
            <p:cNvPr id="11" name="Immagine 10"/>
            <p:cNvPicPr>
              <a:picLocks noChangeAspect="1"/>
            </p:cNvPicPr>
            <p:nvPr/>
          </p:nvPicPr>
          <p:blipFill>
            <a:blip r:embed="rId3"/>
            <a:stretch>
              <a:fillRect/>
            </a:stretch>
          </p:blipFill>
          <p:spPr>
            <a:xfrm>
              <a:off x="-4042071" y="2896177"/>
              <a:ext cx="7837054" cy="3158376"/>
            </a:xfrm>
            <a:prstGeom prst="rect">
              <a:avLst/>
            </a:prstGeom>
          </p:spPr>
        </p:pic>
        <p:sp>
          <p:nvSpPr>
            <p:cNvPr id="12" name="CasellaDiTesto 11"/>
            <p:cNvSpPr txBox="1"/>
            <p:nvPr/>
          </p:nvSpPr>
          <p:spPr>
            <a:xfrm>
              <a:off x="-3956131" y="6054553"/>
              <a:ext cx="12485978" cy="936061"/>
            </a:xfrm>
            <a:prstGeom prst="rect">
              <a:avLst/>
            </a:prstGeom>
            <a:noFill/>
            <a:ln>
              <a:solidFill>
                <a:srgbClr val="00B050"/>
              </a:solidFill>
            </a:ln>
          </p:spPr>
          <p:txBody>
            <a:bodyPr wrap="square" rtlCol="0">
              <a:spAutoFit/>
            </a:bodyPr>
            <a:lstStyle/>
            <a:p>
              <a:pPr algn="ctr"/>
              <a:r>
                <a:rPr lang="it-IT" sz="3200" b="1" dirty="0">
                  <a:solidFill>
                    <a:srgbClr val="00B050"/>
                  </a:solidFill>
                  <a:latin typeface="Arial" panose="020B0604020202020204" pitchFamily="34" charset="0"/>
                  <a:cs typeface="Arial" panose="020B0604020202020204" pitchFamily="34" charset="0"/>
                </a:rPr>
                <a:t>&gt; 76 </a:t>
              </a:r>
              <a:r>
                <a:rPr lang="it-IT" sz="3200" b="1" dirty="0" err="1">
                  <a:solidFill>
                    <a:srgbClr val="00B050"/>
                  </a:solidFill>
                  <a:latin typeface="Arial" panose="020B0604020202020204" pitchFamily="34" charset="0"/>
                  <a:cs typeface="Arial" panose="020B0604020202020204" pitchFamily="34" charset="0"/>
                </a:rPr>
                <a:t>intubations</a:t>
              </a:r>
              <a:r>
                <a:rPr lang="it-IT" sz="3200" b="1" dirty="0">
                  <a:solidFill>
                    <a:srgbClr val="00B050"/>
                  </a:solidFill>
                  <a:latin typeface="Arial" panose="020B0604020202020204" pitchFamily="34" charset="0"/>
                  <a:cs typeface="Arial" panose="020B0604020202020204" pitchFamily="34" charset="0"/>
                </a:rPr>
                <a:t> </a:t>
              </a:r>
              <a:r>
                <a:rPr lang="it-IT" sz="3200" b="1" dirty="0" err="1">
                  <a:solidFill>
                    <a:srgbClr val="00B050"/>
                  </a:solidFill>
                  <a:latin typeface="Arial" panose="020B0604020202020204" pitchFamily="34" charset="0"/>
                  <a:cs typeface="Arial" panose="020B0604020202020204" pitchFamily="34" charset="0"/>
                </a:rPr>
                <a:t>each</a:t>
              </a:r>
              <a:endParaRPr lang="it-IT" sz="3200" b="1" dirty="0">
                <a:solidFill>
                  <a:srgbClr val="00B050"/>
                </a:solidFill>
                <a:latin typeface="Arial" panose="020B0604020202020204" pitchFamily="34" charset="0"/>
                <a:cs typeface="Arial" panose="020B0604020202020204" pitchFamily="34" charset="0"/>
              </a:endParaRPr>
            </a:p>
          </p:txBody>
        </p:sp>
        <p:pic>
          <p:nvPicPr>
            <p:cNvPr id="13" name="Immagine 12"/>
            <p:cNvPicPr>
              <a:picLocks noChangeAspect="1"/>
            </p:cNvPicPr>
            <p:nvPr/>
          </p:nvPicPr>
          <p:blipFill rotWithShape="1">
            <a:blip r:embed="rId4"/>
            <a:srcRect l="12989" t="45800" r="45275" b="34600"/>
            <a:stretch/>
          </p:blipFill>
          <p:spPr>
            <a:xfrm>
              <a:off x="3953954" y="3018073"/>
              <a:ext cx="7128793" cy="1883078"/>
            </a:xfrm>
            <a:prstGeom prst="rect">
              <a:avLst/>
            </a:prstGeom>
          </p:spPr>
        </p:pic>
      </p:grpSp>
    </p:spTree>
    <p:extLst>
      <p:ext uri="{BB962C8B-B14F-4D97-AF65-F5344CB8AC3E}">
        <p14:creationId xmlns:p14="http://schemas.microsoft.com/office/powerpoint/2010/main" val="19898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3946991" y="471517"/>
            <a:ext cx="4298018" cy="866412"/>
            <a:chOff x="3856441" y="1268760"/>
            <a:chExt cx="4151098" cy="984884"/>
          </a:xfrm>
        </p:grpSpPr>
        <p:sp>
          <p:nvSpPr>
            <p:cNvPr id="5" name="CasellaDiTesto 4"/>
            <p:cNvSpPr txBox="1"/>
            <p:nvPr/>
          </p:nvSpPr>
          <p:spPr>
            <a:xfrm>
              <a:off x="7236296" y="1268760"/>
              <a:ext cx="771243" cy="984884"/>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400" b="1" dirty="0">
                  <a:solidFill>
                    <a:schemeClr val="accent2">
                      <a:lumMod val="75000"/>
                    </a:schemeClr>
                  </a:solidFill>
                  <a:latin typeface="Arial" panose="020B0604020202020204" pitchFamily="34" charset="0"/>
                  <a:cs typeface="Arial" panose="020B0604020202020204" pitchFamily="34" charset="0"/>
                </a:rPr>
                <a:t>1: </a:t>
              </a:r>
              <a:r>
                <a:rPr lang="it-IT" sz="1400" b="1" dirty="0" smtClean="0">
                  <a:solidFill>
                    <a:schemeClr val="accent2">
                      <a:lumMod val="75000"/>
                    </a:schemeClr>
                  </a:solidFill>
                  <a:latin typeface="Arial" panose="020B0604020202020204" pitchFamily="34" charset="0"/>
                  <a:cs typeface="Arial" panose="020B0604020202020204" pitchFamily="34" charset="0"/>
                </a:rPr>
                <a:t>94%</a:t>
              </a:r>
              <a:endParaRPr lang="it-IT" sz="1400" b="1" dirty="0">
                <a:solidFill>
                  <a:schemeClr val="accent2">
                    <a:lumMod val="75000"/>
                  </a:schemeClr>
                </a:solidFill>
                <a:latin typeface="Arial" panose="020B0604020202020204" pitchFamily="34" charset="0"/>
                <a:cs typeface="Arial" panose="020B0604020202020204" pitchFamily="34" charset="0"/>
              </a:endParaRPr>
            </a:p>
            <a:p>
              <a:r>
                <a:rPr lang="it-IT" sz="1400" b="1" dirty="0">
                  <a:solidFill>
                    <a:schemeClr val="accent2">
                      <a:lumMod val="75000"/>
                    </a:schemeClr>
                  </a:solidFill>
                  <a:latin typeface="Arial" panose="020B0604020202020204" pitchFamily="34" charset="0"/>
                  <a:cs typeface="Arial" panose="020B0604020202020204" pitchFamily="34" charset="0"/>
                </a:rPr>
                <a:t>2: </a:t>
              </a:r>
              <a:r>
                <a:rPr lang="it-IT" sz="1400" b="1" dirty="0" smtClean="0">
                  <a:solidFill>
                    <a:schemeClr val="accent2">
                      <a:lumMod val="75000"/>
                    </a:schemeClr>
                  </a:solidFill>
                  <a:latin typeface="Arial" panose="020B0604020202020204" pitchFamily="34" charset="0"/>
                  <a:cs typeface="Arial" panose="020B0604020202020204" pitchFamily="34" charset="0"/>
                </a:rPr>
                <a:t>5%</a:t>
              </a:r>
              <a:endParaRPr lang="it-IT" sz="1400" b="1" dirty="0">
                <a:solidFill>
                  <a:schemeClr val="accent2">
                    <a:lumMod val="75000"/>
                  </a:schemeClr>
                </a:solidFill>
                <a:latin typeface="Arial" panose="020B0604020202020204" pitchFamily="34" charset="0"/>
                <a:cs typeface="Arial" panose="020B0604020202020204" pitchFamily="34" charset="0"/>
              </a:endParaRPr>
            </a:p>
            <a:p>
              <a:r>
                <a:rPr lang="it-IT" sz="1400" b="1" dirty="0">
                  <a:solidFill>
                    <a:schemeClr val="accent2">
                      <a:lumMod val="75000"/>
                    </a:schemeClr>
                  </a:solidFill>
                  <a:latin typeface="Arial" panose="020B0604020202020204" pitchFamily="34" charset="0"/>
                  <a:cs typeface="Arial" panose="020B0604020202020204" pitchFamily="34" charset="0"/>
                </a:rPr>
                <a:t>3: 1%*</a:t>
              </a:r>
            </a:p>
          </p:txBody>
        </p:sp>
        <p:sp>
          <p:nvSpPr>
            <p:cNvPr id="6" name="CasellaDiTesto 5"/>
            <p:cNvSpPr txBox="1"/>
            <p:nvPr/>
          </p:nvSpPr>
          <p:spPr>
            <a:xfrm>
              <a:off x="3856441" y="1332637"/>
              <a:ext cx="3211134" cy="861774"/>
            </a:xfrm>
            <a:prstGeom prst="rect">
              <a:avLst/>
            </a:prstGeom>
            <a:ln w="28575">
              <a:solidFill>
                <a:srgbClr val="00B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1400" b="1" dirty="0">
                  <a:latin typeface="Arial" panose="020B0604020202020204" pitchFamily="34" charset="0"/>
                  <a:cs typeface="Arial" panose="020B0604020202020204" pitchFamily="34" charset="0"/>
                </a:rPr>
                <a:t>VENTILATION GRADE</a:t>
              </a:r>
            </a:p>
            <a:p>
              <a:pPr algn="ctr"/>
              <a:r>
                <a:rPr lang="it-IT" sz="1100" b="1" dirty="0">
                  <a:latin typeface="Arial" panose="020B0604020202020204" pitchFamily="34" charset="0"/>
                  <a:cs typeface="Arial" panose="020B0604020202020204" pitchFamily="34" charset="0"/>
                </a:rPr>
                <a:t>(Han </a:t>
              </a:r>
              <a:r>
                <a:rPr lang="it-IT" sz="1100" b="1" dirty="0" err="1">
                  <a:latin typeface="Arial" panose="020B0604020202020204" pitchFamily="34" charset="0"/>
                  <a:cs typeface="Arial" panose="020B0604020202020204" pitchFamily="34" charset="0"/>
                </a:rPr>
                <a:t>classification</a:t>
              </a:r>
              <a:r>
                <a:rPr lang="it-IT" sz="1100" b="1" dirty="0">
                  <a:latin typeface="Arial" panose="020B0604020202020204" pitchFamily="34" charset="0"/>
                  <a:cs typeface="Arial" panose="020B0604020202020204" pitchFamily="34" charset="0"/>
                </a:rPr>
                <a:t>)</a:t>
              </a:r>
            </a:p>
            <a:p>
              <a:pPr algn="ctr"/>
              <a:r>
                <a:rPr lang="it-IT" sz="1100" i="1" dirty="0">
                  <a:latin typeface="Arial" panose="020B0604020202020204" pitchFamily="34" charset="0"/>
                  <a:cs typeface="Arial" panose="020B0604020202020204" pitchFamily="34" charset="0"/>
                </a:rPr>
                <a:t>* p&lt;0,0001 to </a:t>
              </a:r>
              <a:r>
                <a:rPr lang="it-IT" sz="1100" i="1" dirty="0" err="1">
                  <a:latin typeface="Arial" panose="020B0604020202020204" pitchFamily="34" charset="0"/>
                  <a:cs typeface="Arial" panose="020B0604020202020204" pitchFamily="34" charset="0"/>
                </a:rPr>
                <a:t>neck</a:t>
              </a:r>
              <a:r>
                <a:rPr lang="it-IT" sz="1100" i="1" dirty="0">
                  <a:latin typeface="Arial" panose="020B0604020202020204" pitchFamily="34" charset="0"/>
                  <a:cs typeface="Arial" panose="020B0604020202020204" pitchFamily="34" charset="0"/>
                </a:rPr>
                <a:t> </a:t>
              </a:r>
              <a:r>
                <a:rPr lang="it-IT" sz="1100" i="1" dirty="0" err="1">
                  <a:latin typeface="Arial" panose="020B0604020202020204" pitchFamily="34" charset="0"/>
                  <a:cs typeface="Arial" panose="020B0604020202020204" pitchFamily="34" charset="0"/>
                </a:rPr>
                <a:t>circumference</a:t>
              </a:r>
              <a:endParaRPr lang="it-IT" sz="1100" i="1" dirty="0">
                <a:latin typeface="Arial" panose="020B0604020202020204" pitchFamily="34" charset="0"/>
                <a:cs typeface="Arial" panose="020B0604020202020204" pitchFamily="34" charset="0"/>
              </a:endParaRPr>
            </a:p>
          </p:txBody>
        </p:sp>
      </p:grpSp>
      <p:grpSp>
        <p:nvGrpSpPr>
          <p:cNvPr id="7" name="Gruppo 6"/>
          <p:cNvGrpSpPr/>
          <p:nvPr/>
        </p:nvGrpSpPr>
        <p:grpSpPr>
          <a:xfrm>
            <a:off x="1504861" y="1957055"/>
            <a:ext cx="9182278" cy="3724096"/>
            <a:chOff x="582081" y="1445741"/>
            <a:chExt cx="9182278" cy="4965461"/>
          </a:xfrm>
        </p:grpSpPr>
        <p:grpSp>
          <p:nvGrpSpPr>
            <p:cNvPr id="8" name="Gruppo 7"/>
            <p:cNvGrpSpPr/>
            <p:nvPr/>
          </p:nvGrpSpPr>
          <p:grpSpPr>
            <a:xfrm>
              <a:off x="582081" y="1445741"/>
              <a:ext cx="8874657" cy="4965461"/>
              <a:chOff x="582081" y="1445741"/>
              <a:chExt cx="8874657" cy="4965461"/>
            </a:xfrm>
          </p:grpSpPr>
          <p:sp>
            <p:nvSpPr>
              <p:cNvPr id="10" name="Rettangolo 9"/>
              <p:cNvSpPr/>
              <p:nvPr/>
            </p:nvSpPr>
            <p:spPr>
              <a:xfrm>
                <a:off x="582081" y="1445741"/>
                <a:ext cx="8089023" cy="4965461"/>
              </a:xfrm>
              <a:prstGeom prst="rect">
                <a:avLst/>
              </a:prstGeom>
              <a:ln w="28575">
                <a:noFill/>
              </a:ln>
            </p:spPr>
            <p:style>
              <a:lnRef idx="2">
                <a:schemeClr val="accent2">
                  <a:shade val="50000"/>
                </a:schemeClr>
              </a:lnRef>
              <a:fillRef idx="1001">
                <a:schemeClr val="lt1"/>
              </a:fillRef>
              <a:effectRef idx="0">
                <a:schemeClr val="accent2"/>
              </a:effectRef>
              <a:fontRef idx="minor">
                <a:schemeClr val="lt1"/>
              </a:fontRef>
            </p:style>
            <p:txBody>
              <a:bodyPr wrap="square" rtlCol="0">
                <a:spAutoFit/>
              </a:bodyPr>
              <a:lstStyle/>
              <a:p>
                <a:pPr marL="285750" indent="-285750">
                  <a:buFont typeface="Wingdings" panose="05000000000000000000" pitchFamily="2" charset="2"/>
                  <a:buChar char="§"/>
                </a:pPr>
                <a:r>
                  <a:rPr lang="en-US" sz="2000" b="1" dirty="0">
                    <a:solidFill>
                      <a:schemeClr val="tx1"/>
                    </a:solidFill>
                    <a:latin typeface="Arial" panose="020B0604020202020204" pitchFamily="34" charset="0"/>
                    <a:cs typeface="Arial" panose="020B0604020202020204" pitchFamily="34" charset="0"/>
                  </a:rPr>
                  <a:t>EGRI&gt; 4     </a:t>
                </a:r>
                <a:r>
                  <a:rPr lang="en-US" sz="2000" b="1" dirty="0" smtClean="0">
                    <a:solidFill>
                      <a:schemeClr val="tx1"/>
                    </a:solidFill>
                    <a:latin typeface="Arial" panose="020B0604020202020204" pitchFamily="34" charset="0"/>
                    <a:cs typeface="Arial" panose="020B0604020202020204" pitchFamily="34" charset="0"/>
                  </a:rPr>
                  <a:t>19 %</a:t>
                </a:r>
                <a:endParaRPr lang="en-US" sz="2000" b="1"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solidFill>
                      <a:schemeClr val="tx1"/>
                    </a:solidFill>
                    <a:latin typeface="Arial" panose="020B0604020202020204" pitchFamily="34" charset="0"/>
                    <a:cs typeface="Arial" panose="020B0604020202020204" pitchFamily="34" charset="0"/>
                  </a:rPr>
                  <a:t>EGRI&gt;=7   </a:t>
                </a:r>
                <a:r>
                  <a:rPr lang="en-US" sz="2000" b="1" dirty="0" smtClean="0">
                    <a:solidFill>
                      <a:schemeClr val="tx1"/>
                    </a:solidFill>
                    <a:latin typeface="Arial" panose="020B0604020202020204" pitchFamily="34" charset="0"/>
                    <a:cs typeface="Arial" panose="020B0604020202020204" pitchFamily="34" charset="0"/>
                  </a:rPr>
                  <a:t>0,4%</a:t>
                </a:r>
                <a:endParaRPr lang="en-US" sz="2000" b="1" dirty="0">
                  <a:solidFill>
                    <a:schemeClr val="tx1"/>
                  </a:solidFill>
                  <a:latin typeface="Arial" panose="020B0604020202020204" pitchFamily="34" charset="0"/>
                  <a:cs typeface="Arial" panose="020B0604020202020204" pitchFamily="34" charset="0"/>
                </a:endParaRPr>
              </a:p>
              <a:p>
                <a:r>
                  <a:rPr lang="en-US" sz="1600" i="1" dirty="0">
                    <a:solidFill>
                      <a:schemeClr val="tx1"/>
                    </a:solidFill>
                    <a:latin typeface="Arial" panose="020B0604020202020204" pitchFamily="34" charset="0"/>
                    <a:cs typeface="Arial" panose="020B0604020202020204" pitchFamily="34" charset="0"/>
                  </a:rPr>
                  <a:t>none underwent  </a:t>
                </a:r>
                <a:r>
                  <a:rPr lang="en-US" sz="1600" i="1" dirty="0" err="1">
                    <a:solidFill>
                      <a:schemeClr val="tx1"/>
                    </a:solidFill>
                    <a:latin typeface="Arial" panose="020B0604020202020204" pitchFamily="34" charset="0"/>
                    <a:cs typeface="Arial" panose="020B0604020202020204" pitchFamily="34" charset="0"/>
                  </a:rPr>
                  <a:t>fiberoptic</a:t>
                </a:r>
                <a:r>
                  <a:rPr lang="en-US" sz="1600" i="1" dirty="0">
                    <a:solidFill>
                      <a:schemeClr val="tx1"/>
                    </a:solidFill>
                    <a:latin typeface="Arial" panose="020B0604020202020204" pitchFamily="34" charset="0"/>
                    <a:cs typeface="Arial" panose="020B0604020202020204" pitchFamily="34" charset="0"/>
                  </a:rPr>
                  <a:t>  intubation</a:t>
                </a:r>
              </a:p>
              <a:p>
                <a:endParaRPr lang="en-US" sz="2000" b="1"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solidFill>
                      <a:schemeClr val="tx1"/>
                    </a:solidFill>
                    <a:latin typeface="Arial" panose="020B0604020202020204" pitchFamily="34" charset="0"/>
                    <a:cs typeface="Arial" panose="020B0604020202020204" pitchFamily="34" charset="0"/>
                  </a:rPr>
                  <a:t>Induction  4</a:t>
                </a:r>
                <a:r>
                  <a:rPr lang="en-US" sz="2000" b="1" dirty="0" smtClean="0">
                    <a:solidFill>
                      <a:schemeClr val="tx1"/>
                    </a:solidFill>
                    <a:latin typeface="Arial" panose="020B0604020202020204" pitchFamily="34" charset="0"/>
                    <a:cs typeface="Arial" panose="020B0604020202020204" pitchFamily="34" charset="0"/>
                  </a:rPr>
                  <a:t>+/-1 </a:t>
                </a:r>
                <a:r>
                  <a:rPr lang="en-US" sz="2000" b="1" dirty="0">
                    <a:solidFill>
                      <a:schemeClr val="tx1"/>
                    </a:solidFill>
                    <a:latin typeface="Arial" panose="020B0604020202020204" pitchFamily="34" charset="0"/>
                    <a:cs typeface="Arial" panose="020B0604020202020204" pitchFamily="34" charset="0"/>
                  </a:rPr>
                  <a:t>min</a:t>
                </a:r>
              </a:p>
              <a:p>
                <a:r>
                  <a:rPr lang="en-US" sz="2000" b="1" i="1"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(bolus </a:t>
                </a:r>
                <a:r>
                  <a:rPr lang="en-US" sz="2000" i="1"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000" i="1" dirty="0">
                    <a:solidFill>
                      <a:schemeClr val="tx1"/>
                    </a:solidFill>
                    <a:latin typeface="Arial" panose="020B0604020202020204" pitchFamily="34" charset="0"/>
                    <a:cs typeface="Arial" panose="020B0604020202020204" pitchFamily="34" charset="0"/>
                  </a:rPr>
                  <a:t>gastric tube</a:t>
                </a:r>
                <a:r>
                  <a:rPr lang="en-US" sz="2000" i="1" dirty="0" smtClean="0">
                    <a:solidFill>
                      <a:schemeClr val="tx1"/>
                    </a:solidFill>
                    <a:latin typeface="Arial" panose="020B0604020202020204" pitchFamily="34" charset="0"/>
                    <a:cs typeface="Arial" panose="020B0604020202020204" pitchFamily="34" charset="0"/>
                  </a:rPr>
                  <a:t>)</a:t>
                </a:r>
              </a:p>
              <a:p>
                <a:endParaRPr lang="en-US" sz="2000" i="1" dirty="0">
                  <a:solidFill>
                    <a:schemeClr val="tx1"/>
                  </a:solidFill>
                  <a:latin typeface="Arial" panose="020B0604020202020204" pitchFamily="34" charset="0"/>
                  <a:cs typeface="Arial" panose="020B0604020202020204" pitchFamily="34" charset="0"/>
                </a:endParaRPr>
              </a:p>
              <a:p>
                <a:endParaRPr lang="it-IT" sz="2000" b="1"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solidFill>
                      <a:schemeClr val="tx1"/>
                    </a:solidFill>
                    <a:latin typeface="Arial" panose="020B0604020202020204" pitchFamily="34" charset="0"/>
                    <a:cs typeface="Arial" panose="020B0604020202020204" pitchFamily="34" charset="0"/>
                  </a:rPr>
                  <a:t>no failures, </a:t>
                </a:r>
                <a:r>
                  <a:rPr lang="en-US" sz="2000" b="1" dirty="0" smtClean="0">
                    <a:solidFill>
                      <a:schemeClr val="tx1"/>
                    </a:solidFill>
                    <a:latin typeface="Arial" panose="020B0604020202020204" pitchFamily="34" charset="0"/>
                    <a:cs typeface="Arial" panose="020B0604020202020204" pitchFamily="34" charset="0"/>
                  </a:rPr>
                  <a:t>98% </a:t>
                </a:r>
                <a:r>
                  <a:rPr lang="en-US" sz="2000" b="1" dirty="0">
                    <a:solidFill>
                      <a:schemeClr val="tx1"/>
                    </a:solidFill>
                    <a:latin typeface="Arial" panose="020B0604020202020204" pitchFamily="34" charset="0"/>
                    <a:cs typeface="Arial" panose="020B0604020202020204" pitchFamily="34" charset="0"/>
                  </a:rPr>
                  <a:t>at first attempt</a:t>
                </a:r>
              </a:p>
              <a:p>
                <a:pPr marL="285750" indent="-285750">
                  <a:buFont typeface="Wingdings" panose="05000000000000000000" pitchFamily="2" charset="2"/>
                  <a:buChar char="§"/>
                </a:pPr>
                <a:endParaRPr lang="en-US" sz="2000" b="1"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solidFill>
                      <a:schemeClr val="tx1"/>
                    </a:solidFill>
                    <a:latin typeface="Arial" panose="020B0604020202020204" pitchFamily="34" charset="0"/>
                    <a:cs typeface="Arial" panose="020B0604020202020204" pitchFamily="34" charset="0"/>
                  </a:rPr>
                  <a:t>Cormack-</a:t>
                </a:r>
                <a:r>
                  <a:rPr lang="en-US" sz="2000" b="1" dirty="0" err="1">
                    <a:solidFill>
                      <a:schemeClr val="tx1"/>
                    </a:solidFill>
                    <a:latin typeface="Arial" panose="020B0604020202020204" pitchFamily="34" charset="0"/>
                    <a:cs typeface="Arial" panose="020B0604020202020204" pitchFamily="34" charset="0"/>
                  </a:rPr>
                  <a:t>Lehane</a:t>
                </a:r>
                <a:r>
                  <a:rPr lang="en-US" sz="2000" b="1" dirty="0">
                    <a:solidFill>
                      <a:schemeClr val="tx1"/>
                    </a:solidFill>
                    <a:latin typeface="Arial" panose="020B0604020202020204" pitchFamily="34" charset="0"/>
                    <a:cs typeface="Arial" panose="020B0604020202020204" pitchFamily="34" charset="0"/>
                  </a:rPr>
                  <a:t> Grade 1  </a:t>
                </a:r>
                <a:r>
                  <a:rPr lang="en-US" sz="2000" b="1" dirty="0" smtClean="0">
                    <a:solidFill>
                      <a:schemeClr val="tx1"/>
                    </a:solidFill>
                    <a:latin typeface="Arial" panose="020B0604020202020204" pitchFamily="34" charset="0"/>
                    <a:cs typeface="Arial" panose="020B0604020202020204" pitchFamily="34" charset="0"/>
                  </a:rPr>
                  <a:t>95%</a:t>
                </a:r>
                <a:endParaRPr lang="it-IT" sz="2000" b="1"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it-IT" sz="2000" b="1" dirty="0">
                  <a:solidFill>
                    <a:schemeClr val="tx1"/>
                  </a:solidFill>
                  <a:latin typeface="Arial" panose="020B0604020202020204" pitchFamily="34" charset="0"/>
                  <a:cs typeface="Arial" panose="020B0604020202020204" pitchFamily="34" charset="0"/>
                </a:endParaRPr>
              </a:p>
            </p:txBody>
          </p:sp>
          <p:grpSp>
            <p:nvGrpSpPr>
              <p:cNvPr id="11" name="Gruppo 10"/>
              <p:cNvGrpSpPr/>
              <p:nvPr/>
            </p:nvGrpSpPr>
            <p:grpSpPr>
              <a:xfrm>
                <a:off x="4282654" y="1452688"/>
                <a:ext cx="5174084" cy="1900523"/>
                <a:chOff x="4727179" y="2100760"/>
                <a:chExt cx="5158083" cy="1900523"/>
              </a:xfrm>
            </p:grpSpPr>
            <p:grpSp>
              <p:nvGrpSpPr>
                <p:cNvPr id="12" name="Gruppo 11"/>
                <p:cNvGrpSpPr/>
                <p:nvPr/>
              </p:nvGrpSpPr>
              <p:grpSpPr>
                <a:xfrm>
                  <a:off x="4740784" y="2100760"/>
                  <a:ext cx="5103659" cy="469975"/>
                  <a:chOff x="503456" y="2710044"/>
                  <a:chExt cx="5103659" cy="469975"/>
                </a:xfrm>
                <a:solidFill>
                  <a:srgbClr val="FFC000"/>
                </a:solidFill>
              </p:grpSpPr>
              <p:sp>
                <p:nvSpPr>
                  <p:cNvPr id="16" name="CasellaDiTesto 15"/>
                  <p:cNvSpPr txBox="1"/>
                  <p:nvPr/>
                </p:nvSpPr>
                <p:spPr>
                  <a:xfrm>
                    <a:off x="3374867" y="2728613"/>
                    <a:ext cx="2232248" cy="451406"/>
                  </a:xfrm>
                  <a:prstGeom prst="rect">
                    <a:avLst/>
                  </a:prstGeom>
                  <a:solidFill>
                    <a:schemeClr val="bg1">
                      <a:lumMod val="95000"/>
                    </a:schemeClr>
                  </a:solidFill>
                  <a:ln w="28575">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1600" b="1" dirty="0">
                        <a:solidFill>
                          <a:srgbClr val="00B050"/>
                        </a:solidFill>
                        <a:latin typeface="Arial" panose="020B0604020202020204" pitchFamily="34" charset="0"/>
                        <a:cs typeface="Arial" panose="020B0604020202020204" pitchFamily="34" charset="0"/>
                      </a:rPr>
                      <a:t>MEAN </a:t>
                    </a:r>
                    <a:r>
                      <a:rPr lang="it-IT" sz="1200" b="1" i="1" dirty="0">
                        <a:solidFill>
                          <a:srgbClr val="00B050"/>
                        </a:solidFill>
                        <a:latin typeface="Arial" panose="020B0604020202020204" pitchFamily="34" charset="0"/>
                        <a:cs typeface="Arial" panose="020B0604020202020204" pitchFamily="34" charset="0"/>
                      </a:rPr>
                      <a:t>(sec)  </a:t>
                    </a:r>
                    <a:r>
                      <a:rPr lang="it-IT" sz="1600" b="1" dirty="0" smtClean="0">
                        <a:solidFill>
                          <a:srgbClr val="00B050"/>
                        </a:solidFill>
                        <a:latin typeface="Arial" panose="020B0604020202020204" pitchFamily="34" charset="0"/>
                        <a:cs typeface="Arial" panose="020B0604020202020204" pitchFamily="34" charset="0"/>
                      </a:rPr>
                      <a:t>12 +/-8</a:t>
                    </a:r>
                    <a:endParaRPr lang="it-IT" sz="1600" b="1" dirty="0">
                      <a:solidFill>
                        <a:srgbClr val="00B050"/>
                      </a:solidFill>
                      <a:latin typeface="Arial" panose="020B0604020202020204" pitchFamily="34" charset="0"/>
                      <a:cs typeface="Arial" panose="020B0604020202020204" pitchFamily="34" charset="0"/>
                    </a:endParaRPr>
                  </a:p>
                </p:txBody>
              </p:sp>
              <p:sp>
                <p:nvSpPr>
                  <p:cNvPr id="17" name="CasellaDiTesto 16"/>
                  <p:cNvSpPr txBox="1"/>
                  <p:nvPr/>
                </p:nvSpPr>
                <p:spPr>
                  <a:xfrm>
                    <a:off x="503456" y="2710044"/>
                    <a:ext cx="2578255" cy="451405"/>
                  </a:xfrm>
                  <a:prstGeom prst="rect">
                    <a:avLst/>
                  </a:prstGeom>
                  <a:solidFill>
                    <a:schemeClr val="bg1">
                      <a:lumMod val="95000"/>
                    </a:schemeClr>
                  </a:solidFill>
                  <a:ln w="28575">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1600" b="1" dirty="0">
                        <a:solidFill>
                          <a:srgbClr val="00B050"/>
                        </a:solidFill>
                        <a:latin typeface="Arial" panose="020B0604020202020204" pitchFamily="34" charset="0"/>
                        <a:cs typeface="Arial" panose="020B0604020202020204" pitchFamily="34" charset="0"/>
                      </a:rPr>
                      <a:t>TIME TO CORMACK ** </a:t>
                    </a:r>
                  </a:p>
                </p:txBody>
              </p:sp>
            </p:grpSp>
            <p:grpSp>
              <p:nvGrpSpPr>
                <p:cNvPr id="13" name="Gruppo 12"/>
                <p:cNvGrpSpPr/>
                <p:nvPr/>
              </p:nvGrpSpPr>
              <p:grpSpPr>
                <a:xfrm>
                  <a:off x="4727179" y="3221584"/>
                  <a:ext cx="5158083" cy="779699"/>
                  <a:chOff x="489851" y="2936863"/>
                  <a:chExt cx="5158083" cy="779699"/>
                </a:xfrm>
                <a:solidFill>
                  <a:srgbClr val="FFC000"/>
                </a:solidFill>
              </p:grpSpPr>
              <p:sp>
                <p:nvSpPr>
                  <p:cNvPr id="14" name="CasellaDiTesto 13"/>
                  <p:cNvSpPr txBox="1"/>
                  <p:nvPr/>
                </p:nvSpPr>
                <p:spPr>
                  <a:xfrm>
                    <a:off x="3381036" y="3137031"/>
                    <a:ext cx="2266898" cy="451408"/>
                  </a:xfrm>
                  <a:prstGeom prst="rect">
                    <a:avLst/>
                  </a:prstGeom>
                  <a:solidFill>
                    <a:schemeClr val="bg1">
                      <a:lumMod val="95000"/>
                    </a:schemeClr>
                  </a:solidFill>
                  <a:ln w="28575">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1600" b="1" dirty="0">
                        <a:solidFill>
                          <a:srgbClr val="00B050"/>
                        </a:solidFill>
                        <a:latin typeface="Arial" panose="020B0604020202020204" pitchFamily="34" charset="0"/>
                        <a:cs typeface="Arial" panose="020B0604020202020204" pitchFamily="34" charset="0"/>
                      </a:rPr>
                      <a:t>MEAN </a:t>
                    </a:r>
                    <a:r>
                      <a:rPr lang="it-IT" sz="1200" b="1" i="1" dirty="0">
                        <a:solidFill>
                          <a:srgbClr val="00B050"/>
                        </a:solidFill>
                        <a:latin typeface="Arial" panose="020B0604020202020204" pitchFamily="34" charset="0"/>
                        <a:cs typeface="Arial" panose="020B0604020202020204" pitchFamily="34" charset="0"/>
                      </a:rPr>
                      <a:t>(sec)  </a:t>
                    </a:r>
                    <a:r>
                      <a:rPr lang="it-IT" sz="1600" b="1" dirty="0" smtClean="0">
                        <a:solidFill>
                          <a:srgbClr val="00B050"/>
                        </a:solidFill>
                        <a:latin typeface="Arial" panose="020B0604020202020204" pitchFamily="34" charset="0"/>
                        <a:cs typeface="Arial" panose="020B0604020202020204" pitchFamily="34" charset="0"/>
                      </a:rPr>
                      <a:t>32  +/-17</a:t>
                    </a:r>
                    <a:endParaRPr lang="it-IT" sz="1600" b="1" dirty="0">
                      <a:solidFill>
                        <a:srgbClr val="00B050"/>
                      </a:solidFill>
                      <a:latin typeface="Arial" panose="020B0604020202020204" pitchFamily="34" charset="0"/>
                      <a:cs typeface="Arial" panose="020B0604020202020204" pitchFamily="34" charset="0"/>
                    </a:endParaRPr>
                  </a:p>
                </p:txBody>
              </p:sp>
              <p:sp>
                <p:nvSpPr>
                  <p:cNvPr id="15" name="CasellaDiTesto 14"/>
                  <p:cNvSpPr txBox="1"/>
                  <p:nvPr/>
                </p:nvSpPr>
                <p:spPr>
                  <a:xfrm>
                    <a:off x="489851" y="2936863"/>
                    <a:ext cx="2578255" cy="779699"/>
                  </a:xfrm>
                  <a:prstGeom prst="rect">
                    <a:avLst/>
                  </a:prstGeom>
                  <a:solidFill>
                    <a:schemeClr val="bg1">
                      <a:lumMod val="95000"/>
                    </a:schemeClr>
                  </a:solidFill>
                  <a:ln w="28575">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1600" b="1" dirty="0">
                        <a:solidFill>
                          <a:srgbClr val="00B050"/>
                        </a:solidFill>
                        <a:latin typeface="Arial" panose="020B0604020202020204" pitchFamily="34" charset="0"/>
                        <a:cs typeface="Arial" panose="020B0604020202020204" pitchFamily="34" charset="0"/>
                      </a:rPr>
                      <a:t>TOTAL TIME TO INTUBATION</a:t>
                    </a:r>
                    <a:r>
                      <a:rPr lang="it-IT" sz="1600" b="1" dirty="0" smtClean="0">
                        <a:solidFill>
                          <a:srgbClr val="00B050"/>
                        </a:solidFill>
                        <a:latin typeface="Arial" panose="020B0604020202020204" pitchFamily="34" charset="0"/>
                        <a:cs typeface="Arial" panose="020B0604020202020204" pitchFamily="34" charset="0"/>
                      </a:rPr>
                      <a:t>**</a:t>
                    </a:r>
                    <a:endParaRPr lang="it-IT" sz="1600" b="1" dirty="0">
                      <a:solidFill>
                        <a:srgbClr val="00B050"/>
                      </a:solidFill>
                      <a:latin typeface="Arial" panose="020B0604020202020204" pitchFamily="34" charset="0"/>
                      <a:cs typeface="Arial" panose="020B0604020202020204" pitchFamily="34" charset="0"/>
                    </a:endParaRPr>
                  </a:p>
                </p:txBody>
              </p:sp>
            </p:grpSp>
          </p:grpSp>
        </p:grpSp>
        <p:sp>
          <p:nvSpPr>
            <p:cNvPr id="9" name="CasellaDiTesto 8"/>
            <p:cNvSpPr txBox="1"/>
            <p:nvPr/>
          </p:nvSpPr>
          <p:spPr>
            <a:xfrm>
              <a:off x="7353013" y="3438380"/>
              <a:ext cx="2411346" cy="410369"/>
            </a:xfrm>
            <a:prstGeom prst="rect">
              <a:avLst/>
            </a:prstGeom>
            <a:noFill/>
            <a:ln w="28575">
              <a:noFill/>
            </a:ln>
          </p:spPr>
          <p:txBody>
            <a:bodyPr wrap="square" rtlCol="0">
              <a:spAutoFit/>
            </a:bodyPr>
            <a:lstStyle/>
            <a:p>
              <a:r>
                <a:rPr lang="it-IT" sz="1400" i="1" dirty="0">
                  <a:latin typeface="Arial" panose="020B0604020202020204" pitchFamily="34" charset="0"/>
                  <a:cs typeface="Arial" panose="020B0604020202020204" pitchFamily="34" charset="0"/>
                </a:rPr>
                <a:t>**</a:t>
              </a:r>
              <a:r>
                <a:rPr lang="it-IT" sz="1400" i="1" dirty="0" err="1">
                  <a:latin typeface="Arial" panose="020B0604020202020204" pitchFamily="34" charset="0"/>
                  <a:cs typeface="Arial" panose="020B0604020202020204" pitchFamily="34" charset="0"/>
                </a:rPr>
                <a:t>not</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related</a:t>
              </a:r>
              <a:r>
                <a:rPr lang="it-IT" sz="1400" i="1" dirty="0">
                  <a:latin typeface="Arial" panose="020B0604020202020204" pitchFamily="34" charset="0"/>
                  <a:cs typeface="Arial" panose="020B0604020202020204" pitchFamily="34" charset="0"/>
                </a:rPr>
                <a:t> to BMI</a:t>
              </a:r>
            </a:p>
          </p:txBody>
        </p:sp>
      </p:grpSp>
      <p:sp>
        <p:nvSpPr>
          <p:cNvPr id="19" name="CasellaDiTesto 18"/>
          <p:cNvSpPr txBox="1"/>
          <p:nvPr/>
        </p:nvSpPr>
        <p:spPr>
          <a:xfrm>
            <a:off x="7973896" y="4029552"/>
            <a:ext cx="3919076" cy="1569660"/>
          </a:xfrm>
          <a:prstGeom prst="rect">
            <a:avLst/>
          </a:prstGeom>
          <a:noFill/>
          <a:ln w="28575">
            <a:solidFill>
              <a:srgbClr val="00B050"/>
            </a:solidFill>
          </a:ln>
        </p:spPr>
        <p:txBody>
          <a:bodyPr wrap="square" rtlCol="0">
            <a:spAutoFit/>
          </a:bodyPr>
          <a:lstStyle/>
          <a:p>
            <a:pPr marL="285750" indent="-285750">
              <a:buFont typeface="Wingdings" panose="05000000000000000000" pitchFamily="2" charset="2"/>
              <a:buChar char="§"/>
            </a:pPr>
            <a:r>
              <a:rPr lang="en-US" sz="1600" b="1" dirty="0">
                <a:latin typeface="Arial" panose="020B0604020202020204" pitchFamily="34" charset="0"/>
                <a:cs typeface="Arial" panose="020B0604020202020204" pitchFamily="34" charset="0"/>
              </a:rPr>
              <a:t>Safe </a:t>
            </a:r>
            <a:r>
              <a:rPr lang="en-US" sz="1600" b="1" dirty="0" err="1">
                <a:latin typeface="Arial" panose="020B0604020202020204" pitchFamily="34" charset="0"/>
                <a:cs typeface="Arial" panose="020B0604020202020204" pitchFamily="34" charset="0"/>
              </a:rPr>
              <a:t>extubation</a:t>
            </a:r>
            <a:r>
              <a:rPr lang="en-US" sz="1600" b="1" dirty="0">
                <a:latin typeface="Arial" panose="020B0604020202020204" pitchFamily="34" charset="0"/>
                <a:cs typeface="Arial" panose="020B0604020202020204" pitchFamily="34" charset="0"/>
              </a:rPr>
              <a:t> within 2 minutes since the end of surgery </a:t>
            </a:r>
            <a:r>
              <a:rPr lang="en-US" sz="1600" i="1" dirty="0">
                <a:latin typeface="Arial" panose="020B0604020202020204" pitchFamily="34" charset="0"/>
                <a:cs typeface="Arial" panose="020B0604020202020204" pitchFamily="34" charset="0"/>
              </a:rPr>
              <a:t>independently from </a:t>
            </a:r>
            <a:r>
              <a:rPr lang="en-US" sz="1600" i="1" dirty="0" err="1">
                <a:latin typeface="Arial" panose="020B0604020202020204" pitchFamily="34" charset="0"/>
                <a:cs typeface="Arial" panose="020B0604020202020204" pitchFamily="34" charset="0"/>
              </a:rPr>
              <a:t>time&amp;type</a:t>
            </a:r>
            <a:r>
              <a:rPr lang="en-US" sz="1600" i="1" dirty="0">
                <a:latin typeface="Arial" panose="020B0604020202020204" pitchFamily="34" charset="0"/>
                <a:cs typeface="Arial" panose="020B0604020202020204" pitchFamily="34" charset="0"/>
              </a:rPr>
              <a:t> of surgery and BMI (p 0,01)</a:t>
            </a:r>
          </a:p>
          <a:p>
            <a:pPr marL="285750" indent="-285750">
              <a:buFont typeface="Wingdings" panose="05000000000000000000" pitchFamily="2" charset="2"/>
              <a:buChar char="§"/>
            </a:pPr>
            <a:endParaRPr lang="it-IT"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b="1" dirty="0">
                <a:latin typeface="Arial" panose="020B0604020202020204" pitchFamily="34" charset="0"/>
                <a:cs typeface="Arial" panose="020B0604020202020204" pitchFamily="34" charset="0"/>
              </a:rPr>
              <a:t>No residual</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curarization</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888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23325" y="875185"/>
            <a:ext cx="8345353" cy="5107633"/>
          </a:xfrm>
          <a:prstGeom prst="rect">
            <a:avLst/>
          </a:prstGeom>
        </p:spPr>
      </p:pic>
      <p:sp>
        <p:nvSpPr>
          <p:cNvPr id="3" name="Rettangolo 2"/>
          <p:cNvSpPr/>
          <p:nvPr/>
        </p:nvSpPr>
        <p:spPr>
          <a:xfrm>
            <a:off x="3226967" y="5038338"/>
            <a:ext cx="3431097" cy="367145"/>
          </a:xfrm>
          <a:prstGeom prst="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it-IT" sz="1350"/>
          </a:p>
        </p:txBody>
      </p:sp>
    </p:spTree>
    <p:extLst>
      <p:ext uri="{BB962C8B-B14F-4D97-AF65-F5344CB8AC3E}">
        <p14:creationId xmlns:p14="http://schemas.microsoft.com/office/powerpoint/2010/main" val="28192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809673" y="190524"/>
            <a:ext cx="5560291" cy="369332"/>
          </a:xfrm>
          <a:prstGeom prst="rect">
            <a:avLst/>
          </a:prstGeom>
          <a:solidFill>
            <a:srgbClr val="FFFF00"/>
          </a:solidFill>
          <a:ln>
            <a:solidFill>
              <a:srgbClr val="FFFF00"/>
            </a:solidFill>
          </a:ln>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a dedicated plan for postoperative </a:t>
            </a:r>
            <a:r>
              <a:rPr lang="en-US" b="1" dirty="0" smtClean="0">
                <a:solidFill>
                  <a:srgbClr val="002060"/>
                </a:solidFill>
                <a:latin typeface="Arial" panose="020B0604020202020204" pitchFamily="34" charset="0"/>
                <a:cs typeface="Arial" panose="020B0604020202020204" pitchFamily="34" charset="0"/>
              </a:rPr>
              <a:t>disposition</a:t>
            </a:r>
            <a:endParaRPr lang="en-US" b="1" dirty="0">
              <a:solidFill>
                <a:srgbClr val="002060"/>
              </a:solidFill>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678748" y="2956285"/>
            <a:ext cx="1667288" cy="1782714"/>
          </a:xfrm>
          <a:prstGeom prst="rect">
            <a:avLst/>
          </a:prstGeom>
        </p:spPr>
      </p:pic>
      <p:grpSp>
        <p:nvGrpSpPr>
          <p:cNvPr id="6" name="Gruppo 5"/>
          <p:cNvGrpSpPr/>
          <p:nvPr/>
        </p:nvGrpSpPr>
        <p:grpSpPr>
          <a:xfrm>
            <a:off x="2546931" y="2636056"/>
            <a:ext cx="5962996" cy="3037696"/>
            <a:chOff x="2145814" y="2560836"/>
            <a:chExt cx="5962996" cy="3037696"/>
          </a:xfrm>
        </p:grpSpPr>
        <p:sp>
          <p:nvSpPr>
            <p:cNvPr id="7" name="CasellaDiTesto 6"/>
            <p:cNvSpPr txBox="1"/>
            <p:nvPr/>
          </p:nvSpPr>
          <p:spPr>
            <a:xfrm>
              <a:off x="2145814" y="2560836"/>
              <a:ext cx="4852372" cy="2308324"/>
            </a:xfrm>
            <a:prstGeom prst="rect">
              <a:avLst/>
            </a:prstGeom>
            <a:ln w="28575">
              <a:solidFill>
                <a:srgbClr val="00B05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panose="05000000000000000000" pitchFamily="2" charset="2"/>
                <a:buChar char="ü"/>
              </a:pPr>
              <a:r>
                <a:rPr lang="it-IT" sz="2400" dirty="0" smtClean="0">
                  <a:solidFill>
                    <a:schemeClr val="tx1"/>
                  </a:solidFill>
                  <a:latin typeface="Arial" panose="020B0604020202020204" pitchFamily="34" charset="0"/>
                  <a:cs typeface="Arial" panose="020B0604020202020204" pitchFamily="34" charset="0"/>
                </a:rPr>
                <a:t>Full </a:t>
              </a:r>
              <a:r>
                <a:rPr lang="it-IT" sz="2400" dirty="0" err="1" smtClean="0">
                  <a:solidFill>
                    <a:schemeClr val="tx1"/>
                  </a:solidFill>
                  <a:latin typeface="Arial" panose="020B0604020202020204" pitchFamily="34" charset="0"/>
                  <a:cs typeface="Arial" panose="020B0604020202020204" pitchFamily="34" charset="0"/>
                </a:rPr>
                <a:t>reversal</a:t>
              </a:r>
              <a:r>
                <a:rPr lang="it-IT" sz="2400" dirty="0" smtClean="0">
                  <a:solidFill>
                    <a:schemeClr val="tx1"/>
                  </a:solidFill>
                  <a:latin typeface="Arial" panose="020B0604020202020204" pitchFamily="34" charset="0"/>
                  <a:cs typeface="Arial" panose="020B0604020202020204" pitchFamily="34" charset="0"/>
                </a:rPr>
                <a:t> to </a:t>
              </a:r>
              <a:r>
                <a:rPr lang="it-IT" sz="2400" dirty="0" err="1" smtClean="0">
                  <a:solidFill>
                    <a:schemeClr val="tx1"/>
                  </a:solidFill>
                  <a:latin typeface="Arial" panose="020B0604020202020204" pitchFamily="34" charset="0"/>
                  <a:cs typeface="Arial" panose="020B0604020202020204" pitchFamily="34" charset="0"/>
                </a:rPr>
                <a:t>prevent</a:t>
              </a:r>
              <a:r>
                <a:rPr lang="it-IT" sz="2400" dirty="0" smtClean="0">
                  <a:solidFill>
                    <a:schemeClr val="tx1"/>
                  </a:solidFill>
                  <a:latin typeface="Arial" panose="020B0604020202020204" pitchFamily="34" charset="0"/>
                  <a:cs typeface="Arial" panose="020B0604020202020204" pitchFamily="34" charset="0"/>
                </a:rPr>
                <a:t> PORC</a:t>
              </a:r>
            </a:p>
            <a:p>
              <a:pPr marL="285750" indent="-285750">
                <a:buFont typeface="Wingdings" panose="05000000000000000000" pitchFamily="2" charset="2"/>
                <a:buChar char="ü"/>
              </a:pPr>
              <a:r>
                <a:rPr lang="it-IT" sz="2400" dirty="0" smtClean="0">
                  <a:solidFill>
                    <a:schemeClr val="tx1"/>
                  </a:solidFill>
                  <a:latin typeface="Arial" panose="020B0604020202020204" pitchFamily="34" charset="0"/>
                  <a:cs typeface="Arial" panose="020B0604020202020204" pitchFamily="34" charset="0"/>
                </a:rPr>
                <a:t>CPAP (</a:t>
              </a:r>
              <a:r>
                <a:rPr lang="it-IT" sz="2400" dirty="0" err="1" smtClean="0">
                  <a:solidFill>
                    <a:schemeClr val="tx1"/>
                  </a:solidFill>
                  <a:latin typeface="Arial" panose="020B0604020202020204" pitchFamily="34" charset="0"/>
                  <a:cs typeface="Arial" panose="020B0604020202020204" pitchFamily="34" charset="0"/>
                </a:rPr>
                <a:t>if</a:t>
              </a:r>
              <a:r>
                <a:rPr lang="it-IT" sz="2400" dirty="0" smtClean="0">
                  <a:solidFill>
                    <a:schemeClr val="tx1"/>
                  </a:solidFill>
                  <a:latin typeface="Arial" panose="020B0604020202020204" pitchFamily="34" charset="0"/>
                  <a:cs typeface="Arial" panose="020B0604020202020204" pitchFamily="34" charset="0"/>
                </a:rPr>
                <a:t> OSA) and </a:t>
              </a:r>
              <a:r>
                <a:rPr lang="it-IT" sz="2400" dirty="0" err="1" smtClean="0">
                  <a:solidFill>
                    <a:schemeClr val="tx1"/>
                  </a:solidFill>
                  <a:latin typeface="Arial" panose="020B0604020202020204" pitchFamily="34" charset="0"/>
                  <a:cs typeface="Arial" panose="020B0604020202020204" pitchFamily="34" charset="0"/>
                </a:rPr>
                <a:t>physio</a:t>
              </a:r>
              <a:endParaRPr lang="it-IT" sz="2400" dirty="0" smtClean="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it-IT" sz="2400" dirty="0" err="1" smtClean="0">
                  <a:solidFill>
                    <a:schemeClr val="tx1"/>
                  </a:solidFill>
                  <a:latin typeface="Arial" panose="020B0604020202020204" pitchFamily="34" charset="0"/>
                  <a:cs typeface="Arial" panose="020B0604020202020204" pitchFamily="34" charset="0"/>
                </a:rPr>
                <a:t>Early</a:t>
              </a:r>
              <a:r>
                <a:rPr lang="it-IT" sz="2400" dirty="0" smtClean="0">
                  <a:solidFill>
                    <a:schemeClr val="tx1"/>
                  </a:solidFill>
                  <a:latin typeface="Arial" panose="020B0604020202020204" pitchFamily="34" charset="0"/>
                  <a:cs typeface="Arial" panose="020B0604020202020204" pitchFamily="34" charset="0"/>
                </a:rPr>
                <a:t> </a:t>
              </a:r>
              <a:r>
                <a:rPr lang="it-IT" sz="2400" dirty="0" err="1" smtClean="0">
                  <a:solidFill>
                    <a:schemeClr val="tx1"/>
                  </a:solidFill>
                  <a:latin typeface="Arial" panose="020B0604020202020204" pitchFamily="34" charset="0"/>
                  <a:cs typeface="Arial" panose="020B0604020202020204" pitchFamily="34" charset="0"/>
                </a:rPr>
                <a:t>mobilization</a:t>
              </a:r>
              <a:r>
                <a:rPr lang="it-IT" sz="24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it-IT" sz="2400" dirty="0" err="1" smtClean="0">
                  <a:solidFill>
                    <a:schemeClr val="tx1"/>
                  </a:solidFill>
                  <a:latin typeface="Arial" panose="020B0604020202020204" pitchFamily="34" charset="0"/>
                  <a:cs typeface="Arial" panose="020B0604020202020204" pitchFamily="34" charset="0"/>
                </a:rPr>
                <a:t>Early</a:t>
              </a:r>
              <a:r>
                <a:rPr lang="it-IT" sz="2400" dirty="0" smtClean="0">
                  <a:solidFill>
                    <a:schemeClr val="tx1"/>
                  </a:solidFill>
                  <a:latin typeface="Arial" panose="020B0604020202020204" pitchFamily="34" charset="0"/>
                  <a:cs typeface="Arial" panose="020B0604020202020204" pitchFamily="34" charset="0"/>
                </a:rPr>
                <a:t> </a:t>
              </a:r>
              <a:r>
                <a:rPr lang="it-IT" sz="2400" dirty="0" err="1" smtClean="0">
                  <a:solidFill>
                    <a:schemeClr val="tx1"/>
                  </a:solidFill>
                  <a:latin typeface="Arial" panose="020B0604020202020204" pitchFamily="34" charset="0"/>
                  <a:cs typeface="Arial" panose="020B0604020202020204" pitchFamily="34" charset="0"/>
                </a:rPr>
                <a:t>fluid</a:t>
              </a:r>
              <a:r>
                <a:rPr lang="it-IT" sz="2400" dirty="0" smtClean="0">
                  <a:solidFill>
                    <a:schemeClr val="tx1"/>
                  </a:solidFill>
                  <a:latin typeface="Arial" panose="020B0604020202020204" pitchFamily="34" charset="0"/>
                  <a:cs typeface="Arial" panose="020B0604020202020204" pitchFamily="34" charset="0"/>
                </a:rPr>
                <a:t> </a:t>
              </a:r>
              <a:r>
                <a:rPr lang="it-IT" sz="2400" dirty="0" err="1" smtClean="0">
                  <a:solidFill>
                    <a:schemeClr val="tx1"/>
                  </a:solidFill>
                  <a:latin typeface="Arial" panose="020B0604020202020204" pitchFamily="34" charset="0"/>
                  <a:cs typeface="Arial" panose="020B0604020202020204" pitchFamily="34" charset="0"/>
                </a:rPr>
                <a:t>intake</a:t>
              </a:r>
              <a:r>
                <a:rPr lang="it-IT" sz="24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it-IT" sz="2400" b="1" dirty="0" err="1" smtClean="0">
                  <a:solidFill>
                    <a:srgbClr val="002060"/>
                  </a:solidFill>
                  <a:latin typeface="Arial" panose="020B0604020202020204" pitchFamily="34" charset="0"/>
                  <a:cs typeface="Arial" panose="020B0604020202020204" pitchFamily="34" charset="0"/>
                </a:rPr>
                <a:t>Opioid</a:t>
              </a:r>
              <a:r>
                <a:rPr lang="it-IT" sz="2400" b="1" dirty="0">
                  <a:solidFill>
                    <a:srgbClr val="002060"/>
                  </a:solidFill>
                  <a:latin typeface="Arial" panose="020B0604020202020204" pitchFamily="34" charset="0"/>
                  <a:cs typeface="Arial" panose="020B0604020202020204" pitchFamily="34" charset="0"/>
                </a:rPr>
                <a:t> </a:t>
              </a:r>
              <a:r>
                <a:rPr lang="it-IT" sz="2400" b="1" dirty="0" err="1" smtClean="0">
                  <a:solidFill>
                    <a:srgbClr val="002060"/>
                  </a:solidFill>
                  <a:latin typeface="Arial" panose="020B0604020202020204" pitchFamily="34" charset="0"/>
                  <a:cs typeface="Arial" panose="020B0604020202020204" pitchFamily="34" charset="0"/>
                </a:rPr>
                <a:t>sparing</a:t>
              </a:r>
              <a:r>
                <a:rPr lang="it-IT" sz="2400" b="1" dirty="0" smtClean="0">
                  <a:solidFill>
                    <a:srgbClr val="002060"/>
                  </a:solidFill>
                  <a:latin typeface="Arial" panose="020B0604020202020204" pitchFamily="34" charset="0"/>
                  <a:cs typeface="Arial" panose="020B0604020202020204" pitchFamily="34" charset="0"/>
                </a:rPr>
                <a:t> analgesia</a:t>
              </a:r>
            </a:p>
            <a:p>
              <a:pPr marL="285750" indent="-285750">
                <a:buFont typeface="Wingdings" panose="05000000000000000000" pitchFamily="2" charset="2"/>
                <a:buChar char="ü"/>
              </a:pPr>
              <a:r>
                <a:rPr lang="it-IT" sz="2400" dirty="0" smtClean="0">
                  <a:solidFill>
                    <a:schemeClr val="tx1"/>
                  </a:solidFill>
                  <a:latin typeface="Arial" panose="020B0604020202020204" pitchFamily="34" charset="0"/>
                  <a:cs typeface="Arial" panose="020B0604020202020204" pitchFamily="34" charset="0"/>
                </a:rPr>
                <a:t>PONV </a:t>
              </a:r>
              <a:r>
                <a:rPr lang="it-IT" sz="2400" dirty="0" err="1" smtClean="0">
                  <a:solidFill>
                    <a:schemeClr val="tx1"/>
                  </a:solidFill>
                  <a:latin typeface="Arial" panose="020B0604020202020204" pitchFamily="34" charset="0"/>
                  <a:cs typeface="Arial" panose="020B0604020202020204" pitchFamily="34" charset="0"/>
                </a:rPr>
                <a:t>prevention</a:t>
              </a:r>
              <a:endParaRPr lang="it-IT" sz="2400" dirty="0" smtClean="0">
                <a:solidFill>
                  <a:schemeClr val="tx1"/>
                </a:solidFill>
                <a:latin typeface="Arial" panose="020B0604020202020204" pitchFamily="34" charset="0"/>
                <a:cs typeface="Arial" panose="020B0604020202020204" pitchFamily="34" charset="0"/>
              </a:endParaRPr>
            </a:p>
          </p:txBody>
        </p:sp>
        <p:sp>
          <p:nvSpPr>
            <p:cNvPr id="8" name="CasellaDiTesto 7"/>
            <p:cNvSpPr txBox="1"/>
            <p:nvPr/>
          </p:nvSpPr>
          <p:spPr>
            <a:xfrm>
              <a:off x="4932040" y="5229200"/>
              <a:ext cx="3176770" cy="369332"/>
            </a:xfrm>
            <a:prstGeom prst="rect">
              <a:avLst/>
            </a:prstGeom>
            <a:noFill/>
          </p:spPr>
          <p:txBody>
            <a:bodyPr wrap="square" rtlCol="0">
              <a:spAutoFit/>
            </a:bodyPr>
            <a:lstStyle/>
            <a:p>
              <a:r>
                <a:rPr lang="it-IT" i="1" dirty="0" smtClean="0">
                  <a:latin typeface="Arial" panose="020B0604020202020204" pitchFamily="34" charset="0"/>
                  <a:cs typeface="Arial" panose="020B0604020202020204" pitchFamily="34" charset="0"/>
                </a:rPr>
                <a:t>* 30 minutes </a:t>
              </a:r>
              <a:r>
                <a:rPr lang="it-IT" i="1" dirty="0" err="1" smtClean="0">
                  <a:latin typeface="Arial" panose="020B0604020202020204" pitchFamily="34" charset="0"/>
                  <a:cs typeface="Arial" panose="020B0604020202020204" pitchFamily="34" charset="0"/>
                </a:rPr>
                <a:t>after</a:t>
              </a:r>
              <a:r>
                <a:rPr lang="it-IT" i="1" dirty="0" smtClean="0">
                  <a:latin typeface="Arial" panose="020B0604020202020204" pitchFamily="34" charset="0"/>
                  <a:cs typeface="Arial" panose="020B0604020202020204" pitchFamily="34" charset="0"/>
                </a:rPr>
                <a:t> </a:t>
              </a:r>
              <a:r>
                <a:rPr lang="it-IT" i="1" dirty="0" err="1" smtClean="0">
                  <a:latin typeface="Arial" panose="020B0604020202020204" pitchFamily="34" charset="0"/>
                  <a:cs typeface="Arial" panose="020B0604020202020204" pitchFamily="34" charset="0"/>
                </a:rPr>
                <a:t>surgery</a:t>
              </a:r>
              <a:endParaRPr lang="it-IT" i="1" dirty="0">
                <a:latin typeface="Arial" panose="020B0604020202020204" pitchFamily="34" charset="0"/>
                <a:cs typeface="Arial" panose="020B0604020202020204" pitchFamily="34" charset="0"/>
              </a:endParaRPr>
            </a:p>
          </p:txBody>
        </p:sp>
      </p:grpSp>
      <p:pic>
        <p:nvPicPr>
          <p:cNvPr id="9" name="Immagine 8"/>
          <p:cNvPicPr>
            <a:picLocks noChangeAspect="1"/>
          </p:cNvPicPr>
          <p:nvPr/>
        </p:nvPicPr>
        <p:blipFill rotWithShape="1">
          <a:blip r:embed="rId3"/>
          <a:srcRect l="19688" t="18208" r="20857" b="6192"/>
          <a:stretch/>
        </p:blipFill>
        <p:spPr>
          <a:xfrm>
            <a:off x="7703128" y="898854"/>
            <a:ext cx="4344632" cy="3107419"/>
          </a:xfrm>
          <a:prstGeom prst="rect">
            <a:avLst/>
          </a:prstGeom>
        </p:spPr>
      </p:pic>
      <p:pic>
        <p:nvPicPr>
          <p:cNvPr id="10" name="Immagine 9"/>
          <p:cNvPicPr>
            <a:picLocks noChangeAspect="1"/>
          </p:cNvPicPr>
          <p:nvPr/>
        </p:nvPicPr>
        <p:blipFill>
          <a:blip r:embed="rId4"/>
          <a:stretch>
            <a:fillRect/>
          </a:stretch>
        </p:blipFill>
        <p:spPr>
          <a:xfrm>
            <a:off x="438094" y="192272"/>
            <a:ext cx="2882574" cy="1413164"/>
          </a:xfrm>
          <a:prstGeom prst="rect">
            <a:avLst/>
          </a:prstGeom>
        </p:spPr>
      </p:pic>
    </p:spTree>
    <p:extLst>
      <p:ext uri="{BB962C8B-B14F-4D97-AF65-F5344CB8AC3E}">
        <p14:creationId xmlns:p14="http://schemas.microsoft.com/office/powerpoint/2010/main" val="3386424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911"/>
          <a:stretch/>
        </p:blipFill>
        <p:spPr bwMode="auto">
          <a:xfrm>
            <a:off x="4738782" y="1776629"/>
            <a:ext cx="5005052" cy="330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cferrari\Desktop\foto_ciro\foto\IMG_4967.JPG"/>
          <p:cNvPicPr>
            <a:picLocks noChangeAspect="1" noChangeArrowheads="1"/>
          </p:cNvPicPr>
          <p:nvPr/>
        </p:nvPicPr>
        <p:blipFill rotWithShape="1">
          <a:blip r:embed="rId3">
            <a:extLst>
              <a:ext uri="{28A0092B-C50C-407E-A947-70E740481C1C}">
                <a14:useLocalDpi xmlns:a14="http://schemas.microsoft.com/office/drawing/2010/main" val="0"/>
              </a:ext>
            </a:extLst>
          </a:blip>
          <a:srcRect r="17810"/>
          <a:stretch/>
        </p:blipFill>
        <p:spPr bwMode="auto">
          <a:xfrm rot="5400000">
            <a:off x="477087" y="764074"/>
            <a:ext cx="3953819" cy="360793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201711" y="5055035"/>
            <a:ext cx="2504569"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dirty="0">
                <a:solidFill>
                  <a:srgbClr val="0070C0"/>
                </a:solidFill>
                <a:latin typeface="Arial" panose="020B0604020202020204" pitchFamily="34" charset="0"/>
                <a:cs typeface="Arial" panose="020B0604020202020204" pitchFamily="34" charset="0"/>
              </a:rPr>
              <a:t>BMI </a:t>
            </a:r>
            <a:r>
              <a:rPr lang="it-IT" b="1" dirty="0" smtClean="0">
                <a:solidFill>
                  <a:srgbClr val="0070C0"/>
                </a:solidFill>
                <a:latin typeface="Arial" panose="020B0604020202020204" pitchFamily="34" charset="0"/>
                <a:cs typeface="Arial" panose="020B0604020202020204" pitchFamily="34" charset="0"/>
              </a:rPr>
              <a:t>56</a:t>
            </a:r>
          </a:p>
          <a:p>
            <a:pPr algn="ctr"/>
            <a:r>
              <a:rPr lang="it-IT" b="1" dirty="0" smtClean="0">
                <a:solidFill>
                  <a:srgbClr val="0070C0"/>
                </a:solidFill>
                <a:latin typeface="Arial" panose="020B0604020202020204" pitchFamily="34" charset="0"/>
                <a:cs typeface="Arial" panose="020B0604020202020204" pitchFamily="34" charset="0"/>
              </a:rPr>
              <a:t>CPAP</a:t>
            </a:r>
          </a:p>
          <a:p>
            <a:pPr algn="ctr"/>
            <a:r>
              <a:rPr lang="it-IT" b="1" dirty="0" smtClean="0">
                <a:solidFill>
                  <a:srgbClr val="0070C0"/>
                </a:solidFill>
                <a:latin typeface="Arial" panose="020B0604020202020204" pitchFamily="34" charset="0"/>
                <a:cs typeface="Arial" panose="020B0604020202020204" pitchFamily="34" charset="0"/>
              </a:rPr>
              <a:t>CAD </a:t>
            </a:r>
            <a:r>
              <a:rPr lang="it-IT" sz="1600" dirty="0" smtClean="0">
                <a:solidFill>
                  <a:srgbClr val="0070C0"/>
                </a:solidFill>
                <a:latin typeface="Arial" panose="020B0604020202020204" pitchFamily="34" charset="0"/>
                <a:cs typeface="Arial" panose="020B0604020202020204" pitchFamily="34" charset="0"/>
              </a:rPr>
              <a:t>(PTCA +</a:t>
            </a:r>
            <a:r>
              <a:rPr lang="it-IT" sz="1600" dirty="0" err="1" smtClean="0">
                <a:solidFill>
                  <a:srgbClr val="0070C0"/>
                </a:solidFill>
                <a:latin typeface="Arial" panose="020B0604020202020204" pitchFamily="34" charset="0"/>
                <a:cs typeface="Arial" panose="020B0604020202020204" pitchFamily="34" charset="0"/>
              </a:rPr>
              <a:t>Stent</a:t>
            </a:r>
            <a:r>
              <a:rPr lang="it-IT" sz="1600" dirty="0" smtClean="0">
                <a:solidFill>
                  <a:srgbClr val="0070C0"/>
                </a:solidFill>
                <a:latin typeface="Arial" panose="020B0604020202020204" pitchFamily="34" charset="0"/>
                <a:cs typeface="Arial" panose="020B0604020202020204" pitchFamily="34" charset="0"/>
              </a:rPr>
              <a:t>)</a:t>
            </a:r>
            <a:endParaRPr lang="it-IT" sz="1600" dirty="0">
              <a:solidFill>
                <a:srgbClr val="0070C0"/>
              </a:solidFill>
              <a:latin typeface="Arial" panose="020B0604020202020204" pitchFamily="34" charset="0"/>
              <a:cs typeface="Arial" panose="020B0604020202020204" pitchFamily="34" charset="0"/>
            </a:endParaRPr>
          </a:p>
          <a:p>
            <a:pPr algn="ctr"/>
            <a:r>
              <a:rPr lang="it-IT" b="1" dirty="0">
                <a:solidFill>
                  <a:srgbClr val="0070C0"/>
                </a:solidFill>
                <a:latin typeface="Arial" panose="020B0604020202020204" pitchFamily="34" charset="0"/>
                <a:cs typeface="Arial" panose="020B0604020202020204" pitchFamily="34" charset="0"/>
              </a:rPr>
              <a:t>EGRI 7</a:t>
            </a:r>
          </a:p>
          <a:p>
            <a:pPr algn="ctr"/>
            <a:r>
              <a:rPr lang="it-IT" b="1" dirty="0">
                <a:solidFill>
                  <a:srgbClr val="0070C0"/>
                </a:solidFill>
                <a:latin typeface="Arial" panose="020B0604020202020204" pitchFamily="34" charset="0"/>
                <a:cs typeface="Arial" panose="020B0604020202020204" pitchFamily="34" charset="0"/>
              </a:rPr>
              <a:t>NC 54</a:t>
            </a:r>
          </a:p>
        </p:txBody>
      </p:sp>
    </p:spTree>
    <p:extLst>
      <p:ext uri="{BB962C8B-B14F-4D97-AF65-F5344CB8AC3E}">
        <p14:creationId xmlns:p14="http://schemas.microsoft.com/office/powerpoint/2010/main" val="4209716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cferrari\Desktop\foto_ciro\foto\IMG_4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616" y="653305"/>
            <a:ext cx="4436646" cy="33274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p:cNvGrpSpPr/>
          <p:nvPr/>
        </p:nvGrpSpPr>
        <p:grpSpPr>
          <a:xfrm>
            <a:off x="6411919" y="1740984"/>
            <a:ext cx="4355976" cy="3266982"/>
            <a:chOff x="4499992" y="2636912"/>
            <a:chExt cx="4355976" cy="3266982"/>
          </a:xfrm>
        </p:grpSpPr>
        <p:pic>
          <p:nvPicPr>
            <p:cNvPr id="5" name="Picture 7" descr="C:\Users\cferrari\Desktop\foto_ciro\foto\IMG_49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636912"/>
              <a:ext cx="4355976" cy="326698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6677980" y="3212976"/>
              <a:ext cx="342292"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grpSp>
    </p:spTree>
    <p:extLst>
      <p:ext uri="{BB962C8B-B14F-4D97-AF65-F5344CB8AC3E}">
        <p14:creationId xmlns:p14="http://schemas.microsoft.com/office/powerpoint/2010/main" val="3406285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ferrari\Desktop\foto_ciro\foto\IMG_4973.JPG"/>
          <p:cNvPicPr>
            <a:picLocks noChangeAspect="1" noChangeArrowheads="1"/>
          </p:cNvPicPr>
          <p:nvPr/>
        </p:nvPicPr>
        <p:blipFill rotWithShape="1">
          <a:blip r:embed="rId2">
            <a:extLst>
              <a:ext uri="{28A0092B-C50C-407E-A947-70E740481C1C}">
                <a14:useLocalDpi xmlns:a14="http://schemas.microsoft.com/office/drawing/2010/main" val="0"/>
              </a:ext>
            </a:extLst>
          </a:blip>
          <a:srcRect l="32174" t="9348" r="28727" b="27033"/>
          <a:stretch/>
        </p:blipFill>
        <p:spPr bwMode="auto">
          <a:xfrm>
            <a:off x="6472630" y="888364"/>
            <a:ext cx="3802337" cy="4640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ferrari\Desktop\foto_ciro\foto\IMG_4972.JPG"/>
          <p:cNvPicPr>
            <a:picLocks noChangeAspect="1" noChangeArrowheads="1"/>
          </p:cNvPicPr>
          <p:nvPr/>
        </p:nvPicPr>
        <p:blipFill rotWithShape="1">
          <a:blip r:embed="rId3">
            <a:extLst>
              <a:ext uri="{28A0092B-C50C-407E-A947-70E740481C1C}">
                <a14:useLocalDpi xmlns:a14="http://schemas.microsoft.com/office/drawing/2010/main" val="0"/>
              </a:ext>
            </a:extLst>
          </a:blip>
          <a:srcRect l="31883" t="6217" r="21801" b="25601"/>
          <a:stretch/>
        </p:blipFill>
        <p:spPr bwMode="auto">
          <a:xfrm>
            <a:off x="1836882" y="383339"/>
            <a:ext cx="3764478" cy="415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47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82498" y="800182"/>
            <a:ext cx="7422025" cy="1221804"/>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Tx/>
            </a:pPr>
            <a:r>
              <a:rPr lang="en-US" sz="2133" i="1" dirty="0">
                <a:latin typeface="Arial" panose="020B0604020202020204" pitchFamily="34" charset="0"/>
                <a:cs typeface="Arial" panose="020B0604020202020204" pitchFamily="34" charset="0"/>
              </a:rPr>
              <a:t>Obesity leads to chronic sympathetic activation</a:t>
            </a:r>
          </a:p>
          <a:p>
            <a:pPr>
              <a:buClrTx/>
            </a:pPr>
            <a:r>
              <a:rPr lang="en-US" sz="2133" i="1" dirty="0">
                <a:latin typeface="Arial" panose="020B0604020202020204" pitchFamily="34" charset="0"/>
                <a:cs typeface="Arial" panose="020B0604020202020204" pitchFamily="34" charset="0"/>
              </a:rPr>
              <a:t>Reduced parasympathetic tone and </a:t>
            </a:r>
            <a:r>
              <a:rPr lang="en-US" sz="2133" i="1" dirty="0" err="1">
                <a:latin typeface="Arial" panose="020B0604020202020204" pitchFamily="34" charset="0"/>
                <a:cs typeface="Arial" panose="020B0604020202020204" pitchFamily="34" charset="0"/>
              </a:rPr>
              <a:t>baroreflex</a:t>
            </a:r>
            <a:r>
              <a:rPr lang="en-US" sz="2133" i="1" dirty="0">
                <a:latin typeface="Arial" panose="020B0604020202020204" pitchFamily="34" charset="0"/>
                <a:cs typeface="Arial" panose="020B0604020202020204" pitchFamily="34" charset="0"/>
              </a:rPr>
              <a:t> sensitivity</a:t>
            </a:r>
          </a:p>
          <a:p>
            <a:pPr>
              <a:buClrTx/>
            </a:pPr>
            <a:r>
              <a:rPr lang="en-US" sz="2133" i="1" dirty="0">
                <a:latin typeface="Arial" panose="020B0604020202020204" pitchFamily="34" charset="0"/>
                <a:cs typeface="Arial" panose="020B0604020202020204" pitchFamily="34" charset="0"/>
              </a:rPr>
              <a:t>Increased heart rate and blood pressure variability</a:t>
            </a:r>
          </a:p>
        </p:txBody>
      </p:sp>
      <p:sp>
        <p:nvSpPr>
          <p:cNvPr id="3" name="Content Placeholder 2"/>
          <p:cNvSpPr txBox="1">
            <a:spLocks/>
          </p:cNvSpPr>
          <p:nvPr/>
        </p:nvSpPr>
        <p:spPr>
          <a:xfrm>
            <a:off x="1444703" y="2828313"/>
            <a:ext cx="9302596" cy="621988"/>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667" dirty="0">
                <a:latin typeface="Arial" panose="020B0604020202020204" pitchFamily="34" charset="0"/>
                <a:cs typeface="Arial" panose="020B0604020202020204" pitchFamily="34" charset="0"/>
              </a:rPr>
              <a:t>Obesity affects autonomic nervous system (ANS) balance</a:t>
            </a:r>
          </a:p>
        </p:txBody>
      </p:sp>
      <p:sp>
        <p:nvSpPr>
          <p:cNvPr id="7" name="Content Placeholder 2"/>
          <p:cNvSpPr txBox="1">
            <a:spLocks/>
          </p:cNvSpPr>
          <p:nvPr/>
        </p:nvSpPr>
        <p:spPr>
          <a:xfrm>
            <a:off x="690999" y="4021345"/>
            <a:ext cx="10810004" cy="535827"/>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667" dirty="0">
                <a:latin typeface="Arial" panose="020B0604020202020204" pitchFamily="34" charset="0"/>
                <a:cs typeface="Arial" panose="020B0604020202020204" pitchFamily="34" charset="0"/>
              </a:rPr>
              <a:t>Altered ANS responses influence pain perception and stress response</a:t>
            </a:r>
          </a:p>
        </p:txBody>
      </p:sp>
      <p:sp>
        <p:nvSpPr>
          <p:cNvPr id="8" name="Rettangolo 7"/>
          <p:cNvSpPr/>
          <p:nvPr/>
        </p:nvSpPr>
        <p:spPr>
          <a:xfrm>
            <a:off x="1146877" y="5045561"/>
            <a:ext cx="9898249" cy="502766"/>
          </a:xfrm>
          <a:prstGeom prst="rect">
            <a:avLst/>
          </a:prstGeom>
        </p:spPr>
        <p:txBody>
          <a:bodyPr wrap="square">
            <a:spAutoFit/>
          </a:bodyPr>
          <a:lstStyle/>
          <a:p>
            <a:pPr algn="ctr">
              <a:buClrTx/>
            </a:pPr>
            <a:r>
              <a:rPr lang="en-US" sz="2667" u="sng" dirty="0">
                <a:solidFill>
                  <a:srgbClr val="FF0000"/>
                </a:solidFill>
              </a:rPr>
              <a:t>Implications for perioperative management and anesthetic care!</a:t>
            </a:r>
          </a:p>
        </p:txBody>
      </p:sp>
      <p:sp>
        <p:nvSpPr>
          <p:cNvPr id="4" name="Rettangolo 3"/>
          <p:cNvSpPr/>
          <p:nvPr/>
        </p:nvSpPr>
        <p:spPr>
          <a:xfrm>
            <a:off x="6560753" y="89107"/>
            <a:ext cx="5314275" cy="369332"/>
          </a:xfrm>
          <a:prstGeom prst="rect">
            <a:avLst/>
          </a:prstGeom>
          <a:solidFill>
            <a:srgbClr val="FFFF00"/>
          </a:solidFill>
        </p:spPr>
        <p:txBody>
          <a:bodyPr wrap="none">
            <a:spAutoFit/>
          </a:bodyPr>
          <a:lstStyle/>
          <a:p>
            <a:r>
              <a:rPr lang="en-US" b="1" dirty="0">
                <a:latin typeface="Arial" panose="020B0604020202020204" pitchFamily="34" charset="0"/>
                <a:cs typeface="Arial" panose="020B0604020202020204" pitchFamily="34" charset="0"/>
              </a:rPr>
              <a:t>appropriate equipment in the operating theatre</a:t>
            </a:r>
          </a:p>
        </p:txBody>
      </p:sp>
    </p:spTree>
    <p:extLst>
      <p:ext uri="{BB962C8B-B14F-4D97-AF65-F5344CB8AC3E}">
        <p14:creationId xmlns:p14="http://schemas.microsoft.com/office/powerpoint/2010/main" val="31769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2062" y="225673"/>
            <a:ext cx="1070787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dirty="0">
                <a:solidFill>
                  <a:srgbClr val="0070C0"/>
                </a:solidFill>
                <a:latin typeface="Arial" panose="020B0604020202020204" pitchFamily="34" charset="0"/>
                <a:cs typeface="Arial" panose="020B0604020202020204" pitchFamily="34" charset="0"/>
              </a:rPr>
              <a:t>Continuous monitoring of vital signs, including blood pressure*, heart rate, and respiratory rate, is essential, along with…. </a:t>
            </a:r>
            <a:endParaRPr lang="it-IT" sz="2400" dirty="0">
              <a:solidFill>
                <a:srgbClr val="0070C0"/>
              </a:solidFill>
              <a:latin typeface="Arial" panose="020B0604020202020204" pitchFamily="34" charset="0"/>
              <a:cs typeface="Arial" panose="020B0604020202020204" pitchFamily="34" charset="0"/>
            </a:endParaRPr>
          </a:p>
        </p:txBody>
      </p:sp>
      <p:sp>
        <p:nvSpPr>
          <p:cNvPr id="3" name="Rettangolo 2"/>
          <p:cNvSpPr/>
          <p:nvPr/>
        </p:nvSpPr>
        <p:spPr>
          <a:xfrm>
            <a:off x="742061" y="1646751"/>
            <a:ext cx="9844660" cy="1938992"/>
          </a:xfrm>
          <a:prstGeom prst="rect">
            <a:avLst/>
          </a:prstGeom>
        </p:spPr>
        <p:txBody>
          <a:bodyPr wrap="square">
            <a:spAutoFit/>
          </a:bodyPr>
          <a:lstStyle/>
          <a:p>
            <a:pPr marL="380990" indent="-380990">
              <a:buClr>
                <a:srgbClr val="0070C0"/>
              </a:buClr>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EtCO2</a:t>
            </a:r>
          </a:p>
          <a:p>
            <a:pPr marL="380990" indent="-380990">
              <a:buClr>
                <a:srgbClr val="0070C0"/>
              </a:buClr>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Temperature (core**)</a:t>
            </a:r>
          </a:p>
          <a:p>
            <a:pPr marL="380990" indent="-380990">
              <a:buClr>
                <a:srgbClr val="0070C0"/>
              </a:buClr>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Depth of Anesthesia</a:t>
            </a:r>
          </a:p>
          <a:p>
            <a:pPr marL="380990" indent="-380990">
              <a:buClr>
                <a:srgbClr val="0070C0"/>
              </a:buClr>
              <a:buFont typeface="Arial" panose="020B0604020202020204" pitchFamily="34" charset="0"/>
              <a:buChar char="•"/>
            </a:pPr>
            <a:r>
              <a:rPr lang="it-IT" sz="2400" dirty="0" err="1">
                <a:solidFill>
                  <a:srgbClr val="0070C0"/>
                </a:solidFill>
              </a:rPr>
              <a:t>Neuromuscular</a:t>
            </a:r>
            <a:r>
              <a:rPr lang="it-IT" sz="2400" dirty="0">
                <a:solidFill>
                  <a:srgbClr val="0070C0"/>
                </a:solidFill>
              </a:rPr>
              <a:t> </a:t>
            </a:r>
            <a:r>
              <a:rPr lang="it-IT" sz="2400" dirty="0" err="1">
                <a:solidFill>
                  <a:srgbClr val="0070C0"/>
                </a:solidFill>
              </a:rPr>
              <a:t>blockade</a:t>
            </a:r>
            <a:r>
              <a:rPr lang="it-IT" sz="2400" dirty="0">
                <a:solidFill>
                  <a:srgbClr val="0070C0"/>
                </a:solidFill>
              </a:rPr>
              <a:t> </a:t>
            </a:r>
            <a:r>
              <a:rPr lang="it-IT" sz="2400" dirty="0" err="1">
                <a:solidFill>
                  <a:srgbClr val="0070C0"/>
                </a:solidFill>
              </a:rPr>
              <a:t>monitoring</a:t>
            </a:r>
            <a:endParaRPr lang="it-IT" sz="2400" dirty="0">
              <a:solidFill>
                <a:srgbClr val="0070C0"/>
              </a:solidFill>
            </a:endParaRPr>
          </a:p>
          <a:p>
            <a:pPr marL="380990" indent="-380990">
              <a:buClr>
                <a:srgbClr val="0070C0"/>
              </a:buClr>
              <a:buFont typeface="Arial" panose="020B0604020202020204" pitchFamily="34" charset="0"/>
              <a:buChar char="•"/>
            </a:pPr>
            <a:r>
              <a:rPr lang="en-US" sz="2400" dirty="0">
                <a:solidFill>
                  <a:srgbClr val="0070C0"/>
                </a:solidFill>
                <a:latin typeface="Arial" panose="020B0604020202020204" pitchFamily="34" charset="0"/>
                <a:cs typeface="Arial" panose="020B0604020202020204" pitchFamily="34" charset="0"/>
              </a:rPr>
              <a:t>Assessing the patient's response to stimuli like surgical incision </a:t>
            </a:r>
            <a:endParaRPr lang="it-IT" sz="2400" dirty="0">
              <a:solidFill>
                <a:srgbClr val="0070C0"/>
              </a:solidFill>
            </a:endParaRPr>
          </a:p>
        </p:txBody>
      </p:sp>
      <p:sp>
        <p:nvSpPr>
          <p:cNvPr id="4" name="CasellaDiTesto 3"/>
          <p:cNvSpPr txBox="1"/>
          <p:nvPr/>
        </p:nvSpPr>
        <p:spPr>
          <a:xfrm>
            <a:off x="742061" y="4201591"/>
            <a:ext cx="239019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200" dirty="0" err="1">
                <a:latin typeface="Arial" panose="020B0604020202020204" pitchFamily="34" charset="0"/>
                <a:cs typeface="Arial" panose="020B0604020202020204" pitchFamily="34" charset="0"/>
              </a:rPr>
              <a:t>All</a:t>
            </a:r>
            <a:r>
              <a:rPr lang="it-IT" sz="3200" dirty="0">
                <a:latin typeface="Arial" panose="020B0604020202020204" pitchFamily="34" charset="0"/>
                <a:cs typeface="Arial" panose="020B0604020202020204" pitchFamily="34" charset="0"/>
              </a:rPr>
              <a:t> of </a:t>
            </a:r>
            <a:r>
              <a:rPr lang="it-IT" sz="3200" dirty="0" err="1">
                <a:latin typeface="Arial" panose="020B0604020202020204" pitchFamily="34" charset="0"/>
                <a:cs typeface="Arial" panose="020B0604020202020204" pitchFamily="34" charset="0"/>
              </a:rPr>
              <a:t>them</a:t>
            </a:r>
            <a:r>
              <a:rPr lang="it-IT" sz="3200" dirty="0">
                <a:latin typeface="Arial" panose="020B0604020202020204" pitchFamily="34" charset="0"/>
                <a:cs typeface="Arial" panose="020B0604020202020204" pitchFamily="34" charset="0"/>
              </a:rPr>
              <a:t>?</a:t>
            </a:r>
          </a:p>
        </p:txBody>
      </p:sp>
      <p:sp>
        <p:nvSpPr>
          <p:cNvPr id="5" name="CasellaDiTesto 4"/>
          <p:cNvSpPr txBox="1"/>
          <p:nvPr/>
        </p:nvSpPr>
        <p:spPr>
          <a:xfrm>
            <a:off x="5630125" y="4979697"/>
            <a:ext cx="164443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200" dirty="0" err="1">
                <a:latin typeface="Arial" panose="020B0604020202020204" pitchFamily="34" charset="0"/>
                <a:cs typeface="Arial" panose="020B0604020202020204" pitchFamily="34" charset="0"/>
              </a:rPr>
              <a:t>When</a:t>
            </a:r>
            <a:r>
              <a:rPr lang="it-IT" sz="3200" dirty="0">
                <a:latin typeface="Arial" panose="020B0604020202020204" pitchFamily="34" charset="0"/>
                <a:cs typeface="Arial" panose="020B0604020202020204" pitchFamily="34" charset="0"/>
              </a:rPr>
              <a:t>? </a:t>
            </a:r>
          </a:p>
        </p:txBody>
      </p:sp>
      <p:sp>
        <p:nvSpPr>
          <p:cNvPr id="6" name="CasellaDiTesto 5"/>
          <p:cNvSpPr txBox="1"/>
          <p:nvPr/>
        </p:nvSpPr>
        <p:spPr>
          <a:xfrm>
            <a:off x="10303726" y="6079951"/>
            <a:ext cx="143828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200" dirty="0" err="1">
                <a:latin typeface="Arial" panose="020B0604020202020204" pitchFamily="34" charset="0"/>
                <a:cs typeface="Arial" panose="020B0604020202020204" pitchFamily="34" charset="0"/>
              </a:rPr>
              <a:t>Why</a:t>
            </a:r>
            <a:r>
              <a:rPr lang="it-IT" sz="3200" dirty="0">
                <a:latin typeface="Arial" panose="020B0604020202020204" pitchFamily="34" charset="0"/>
                <a:cs typeface="Arial" panose="020B0604020202020204" pitchFamily="34" charset="0"/>
              </a:rPr>
              <a:t>?</a:t>
            </a:r>
          </a:p>
        </p:txBody>
      </p:sp>
      <p:sp>
        <p:nvSpPr>
          <p:cNvPr id="7" name="Rettangolo 6"/>
          <p:cNvSpPr/>
          <p:nvPr/>
        </p:nvSpPr>
        <p:spPr>
          <a:xfrm>
            <a:off x="7196225" y="1215863"/>
            <a:ext cx="3782857" cy="769634"/>
          </a:xfrm>
          <a:prstGeom prst="rect">
            <a:avLst/>
          </a:prstGeom>
        </p:spPr>
        <p:txBody>
          <a:bodyPr wrap="square">
            <a:spAutoFit/>
          </a:bodyPr>
          <a:lstStyle/>
          <a:p>
            <a:r>
              <a:rPr lang="en-US" sz="1467" i="1" dirty="0"/>
              <a:t>*Non-invasive BP with proper cuff</a:t>
            </a:r>
          </a:p>
          <a:p>
            <a:r>
              <a:rPr lang="en-US" sz="1467" i="1" dirty="0"/>
              <a:t>*Arterial line for high-risk cases</a:t>
            </a:r>
          </a:p>
          <a:p>
            <a:endParaRPr lang="en-US" sz="1467" i="1" dirty="0"/>
          </a:p>
        </p:txBody>
      </p:sp>
      <p:sp>
        <p:nvSpPr>
          <p:cNvPr id="8" name="Rettangolo 7"/>
          <p:cNvSpPr/>
          <p:nvPr/>
        </p:nvSpPr>
        <p:spPr>
          <a:xfrm>
            <a:off x="7196224" y="1795942"/>
            <a:ext cx="4868275" cy="769634"/>
          </a:xfrm>
          <a:prstGeom prst="rect">
            <a:avLst/>
          </a:prstGeom>
        </p:spPr>
        <p:txBody>
          <a:bodyPr wrap="square">
            <a:spAutoFit/>
          </a:bodyPr>
          <a:lstStyle/>
          <a:p>
            <a:r>
              <a:rPr lang="en-US" sz="1467" i="1" dirty="0">
                <a:solidFill>
                  <a:srgbClr val="0070C0"/>
                </a:solidFill>
                <a:latin typeface="Arial" panose="020B0604020202020204" pitchFamily="34" charset="0"/>
                <a:cs typeface="Arial" panose="020B0604020202020204" pitchFamily="34" charset="0"/>
              </a:rPr>
              <a:t>**</a:t>
            </a:r>
            <a:r>
              <a:rPr lang="it-IT" sz="1467" i="1" dirty="0" err="1">
                <a:solidFill>
                  <a:srgbClr val="0070C0"/>
                </a:solidFill>
              </a:rPr>
              <a:t>risk</a:t>
            </a:r>
            <a:r>
              <a:rPr lang="it-IT" sz="1467" i="1" dirty="0">
                <a:solidFill>
                  <a:srgbClr val="0070C0"/>
                </a:solidFill>
              </a:rPr>
              <a:t> of </a:t>
            </a:r>
            <a:r>
              <a:rPr lang="en-US" sz="1467" i="1" dirty="0">
                <a:solidFill>
                  <a:srgbClr val="0070C0"/>
                </a:solidFill>
              </a:rPr>
              <a:t>inadvertent stapling or suturing of the temperature probe, nasogastric tube, or </a:t>
            </a:r>
            <a:r>
              <a:rPr lang="en-US" sz="1467" i="1" dirty="0" err="1">
                <a:solidFill>
                  <a:srgbClr val="0070C0"/>
                </a:solidFill>
              </a:rPr>
              <a:t>bougie</a:t>
            </a:r>
            <a:r>
              <a:rPr lang="en-US" sz="1467" i="1" dirty="0">
                <a:solidFill>
                  <a:srgbClr val="0070C0"/>
                </a:solidFill>
              </a:rPr>
              <a:t> during </a:t>
            </a:r>
            <a:r>
              <a:rPr lang="it-IT" sz="1467" i="1" dirty="0" err="1">
                <a:solidFill>
                  <a:srgbClr val="0070C0"/>
                </a:solidFill>
              </a:rPr>
              <a:t>gastrectomy</a:t>
            </a:r>
            <a:r>
              <a:rPr lang="it-IT" sz="1467" i="1" dirty="0">
                <a:solidFill>
                  <a:srgbClr val="0070C0"/>
                </a:solidFill>
              </a:rPr>
              <a:t> or </a:t>
            </a:r>
            <a:r>
              <a:rPr lang="it-IT" sz="1467" i="1" dirty="0" err="1">
                <a:solidFill>
                  <a:srgbClr val="0070C0"/>
                </a:solidFill>
              </a:rPr>
              <a:t>gastrojejunostomy</a:t>
            </a:r>
            <a:endParaRPr lang="en-US" sz="1467" i="1" dirty="0">
              <a:solidFill>
                <a:srgbClr val="0070C0"/>
              </a:solidFill>
            </a:endParaRPr>
          </a:p>
        </p:txBody>
      </p:sp>
    </p:spTree>
    <p:extLst>
      <p:ext uri="{BB962C8B-B14F-4D97-AF65-F5344CB8AC3E}">
        <p14:creationId xmlns:p14="http://schemas.microsoft.com/office/powerpoint/2010/main" val="24866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nvPr>
        </p:nvGraphicFramePr>
        <p:xfrm>
          <a:off x="705364" y="3868621"/>
          <a:ext cx="4092139" cy="2718236"/>
        </p:xfrm>
        <a:graphic>
          <a:graphicData uri="http://schemas.openxmlformats.org/drawingml/2006/table">
            <a:tbl>
              <a:tblPr>
                <a:tableStyleId>{5C22544A-7EE6-4342-B048-85BDC9FD1C3A}</a:tableStyleId>
              </a:tblPr>
              <a:tblGrid>
                <a:gridCol w="4092139">
                  <a:extLst>
                    <a:ext uri="{9D8B030D-6E8A-4147-A177-3AD203B41FA5}">
                      <a16:colId xmlns:a16="http://schemas.microsoft.com/office/drawing/2014/main" val="2832574904"/>
                    </a:ext>
                  </a:extLst>
                </a:gridCol>
              </a:tblGrid>
              <a:tr h="234612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it-IT" sz="2400" b="1" u="none" strike="noStrike" dirty="0" err="1" smtClean="0">
                          <a:solidFill>
                            <a:schemeClr val="bg1"/>
                          </a:solidFill>
                          <a:effectLst/>
                          <a:latin typeface="Arial" panose="020B0604020202020204" pitchFamily="34" charset="0"/>
                          <a:cs typeface="Arial" panose="020B0604020202020204" pitchFamily="34" charset="0"/>
                        </a:rPr>
                        <a:t>Recovery</a:t>
                      </a:r>
                      <a:r>
                        <a:rPr lang="it-IT" sz="2400" b="1" u="none" strike="noStrike" baseline="0" dirty="0" smtClean="0">
                          <a:solidFill>
                            <a:schemeClr val="bg1"/>
                          </a:solidFill>
                          <a:effectLst/>
                          <a:latin typeface="Arial" panose="020B0604020202020204" pitchFamily="34" charset="0"/>
                          <a:cs typeface="Arial" panose="020B0604020202020204" pitchFamily="34" charset="0"/>
                        </a:rPr>
                        <a:t> Room</a:t>
                      </a:r>
                      <a:r>
                        <a:rPr lang="it-IT" sz="2400" b="1" u="none" strike="noStrike" dirty="0" smtClean="0">
                          <a:solidFill>
                            <a:schemeClr val="bg1"/>
                          </a:solidFill>
                          <a:effectLst/>
                          <a:latin typeface="Arial" panose="020B0604020202020204" pitchFamily="34" charset="0"/>
                          <a:cs typeface="Arial" panose="020B0604020202020204" pitchFamily="34" charset="0"/>
                        </a:rPr>
                        <a:t>:</a:t>
                      </a:r>
                    </a:p>
                    <a:p>
                      <a:pPr marL="0" marR="0" indent="0" algn="ctr" defTabSz="914400" rtl="0" eaLnBrk="1" fontAlgn="b" latinLnBrk="0" hangingPunct="1">
                        <a:lnSpc>
                          <a:spcPct val="100000"/>
                        </a:lnSpc>
                        <a:spcBef>
                          <a:spcPts val="0"/>
                        </a:spcBef>
                        <a:spcAft>
                          <a:spcPts val="0"/>
                        </a:spcAft>
                        <a:buClrTx/>
                        <a:buSzTx/>
                        <a:buFontTx/>
                        <a:buNone/>
                        <a:tabLst/>
                        <a:defRPr/>
                      </a:pPr>
                      <a:endParaRPr lang="it-IT" sz="2400" b="1" u="none" strike="noStrike" dirty="0" smtClean="0">
                        <a:solidFill>
                          <a:schemeClr val="bg1"/>
                        </a:solidFill>
                        <a:effectLst/>
                        <a:latin typeface="Arial" panose="020B0604020202020204" pitchFamily="34" charset="0"/>
                        <a:cs typeface="Arial" panose="020B0604020202020204" pitchFamily="34" charset="0"/>
                      </a:endParaRPr>
                    </a:p>
                    <a:p>
                      <a:pPr marL="0" marR="0" indent="0" algn="l" defTabSz="914400" rtl="0" eaLnBrk="1" fontAlgn="b" latinLnBrk="0" hangingPunct="1">
                        <a:lnSpc>
                          <a:spcPct val="100000"/>
                        </a:lnSpc>
                        <a:spcBef>
                          <a:spcPts val="0"/>
                        </a:spcBef>
                        <a:spcAft>
                          <a:spcPts val="0"/>
                        </a:spcAft>
                        <a:buClrTx/>
                        <a:buSzTx/>
                        <a:buFontTx/>
                        <a:buNone/>
                        <a:tabLst/>
                        <a:defRPr/>
                      </a:pPr>
                      <a:r>
                        <a:rPr lang="it-IT" sz="2400" u="none" strike="noStrike" baseline="0" dirty="0" smtClean="0">
                          <a:solidFill>
                            <a:schemeClr val="bg1"/>
                          </a:solidFill>
                          <a:effectLst/>
                          <a:latin typeface="Arial" panose="020B0604020202020204" pitchFamily="34" charset="0"/>
                          <a:cs typeface="Arial" panose="020B0604020202020204" pitchFamily="34" charset="0"/>
                        </a:rPr>
                        <a:t>   7</a:t>
                      </a:r>
                      <a:r>
                        <a:rPr lang="it-IT" sz="2400" u="none" strike="noStrike" dirty="0" smtClean="0">
                          <a:solidFill>
                            <a:schemeClr val="bg1"/>
                          </a:solidFill>
                          <a:effectLst/>
                          <a:latin typeface="Arial" panose="020B0604020202020204" pitchFamily="34" charset="0"/>
                          <a:cs typeface="Arial" panose="020B0604020202020204" pitchFamily="34" charset="0"/>
                        </a:rPr>
                        <a:t>5% </a:t>
                      </a:r>
                      <a:r>
                        <a:rPr lang="it-IT" sz="2400" u="none" strike="noStrike" baseline="0" dirty="0" smtClean="0">
                          <a:solidFill>
                            <a:schemeClr val="bg1"/>
                          </a:solidFill>
                          <a:effectLst/>
                          <a:latin typeface="Arial" panose="020B0604020202020204" pitchFamily="34" charset="0"/>
                          <a:cs typeface="Arial" panose="020B0604020202020204" pitchFamily="34" charset="0"/>
                        </a:rPr>
                        <a:t> EtCO2 </a:t>
                      </a:r>
                      <a:r>
                        <a:rPr lang="it-IT" sz="2400" u="none" strike="noStrike" dirty="0" smtClean="0">
                          <a:solidFill>
                            <a:schemeClr val="bg1"/>
                          </a:solidFill>
                          <a:effectLst/>
                          <a:latin typeface="Arial" panose="020B0604020202020204" pitchFamily="34" charset="0"/>
                          <a:cs typeface="Arial" panose="020B0604020202020204" pitchFamily="34" charset="0"/>
                        </a:rPr>
                        <a:t>35 e</a:t>
                      </a:r>
                      <a:r>
                        <a:rPr lang="it-IT" sz="2400" u="none" strike="noStrike" baseline="0" dirty="0" smtClean="0">
                          <a:solidFill>
                            <a:schemeClr val="bg1"/>
                          </a:solidFill>
                          <a:effectLst/>
                          <a:latin typeface="Arial" panose="020B0604020202020204" pitchFamily="34" charset="0"/>
                          <a:cs typeface="Arial" panose="020B0604020202020204" pitchFamily="34" charset="0"/>
                        </a:rPr>
                        <a:t> 41</a:t>
                      </a:r>
                      <a:r>
                        <a:rPr lang="it-IT" sz="2400" u="none" strike="noStrike" dirty="0" smtClean="0">
                          <a:solidFill>
                            <a:schemeClr val="bg1"/>
                          </a:solidFill>
                          <a:effectLst/>
                          <a:latin typeface="Arial" panose="020B0604020202020204" pitchFamily="34" charset="0"/>
                          <a:cs typeface="Arial" panose="020B0604020202020204" pitchFamily="34" charset="0"/>
                        </a:rPr>
                        <a:t> </a:t>
                      </a:r>
                      <a:r>
                        <a:rPr lang="it-IT" sz="2400" u="none" strike="noStrike" dirty="0" err="1" smtClean="0">
                          <a:solidFill>
                            <a:schemeClr val="bg1"/>
                          </a:solidFill>
                          <a:effectLst/>
                          <a:latin typeface="Arial" panose="020B0604020202020204" pitchFamily="34" charset="0"/>
                          <a:cs typeface="Arial" panose="020B0604020202020204" pitchFamily="34" charset="0"/>
                        </a:rPr>
                        <a:t>mmHg</a:t>
                      </a:r>
                      <a:endParaRPr lang="it-IT" sz="2400" b="0" i="0" u="none" strike="noStrike" baseline="0" dirty="0" smtClean="0">
                        <a:solidFill>
                          <a:schemeClr val="bg1"/>
                        </a:solidFill>
                        <a:effectLst/>
                        <a:latin typeface="Arial" panose="020B0604020202020204" pitchFamily="34" charset="0"/>
                        <a:cs typeface="Arial" panose="020B0604020202020204" pitchFamily="34" charset="0"/>
                      </a:endParaRPr>
                    </a:p>
                    <a:p>
                      <a:pPr marL="0" marR="0" indent="0" algn="ctr" defTabSz="914400" rtl="0" eaLnBrk="1" fontAlgn="b" latinLnBrk="0" hangingPunct="1">
                        <a:lnSpc>
                          <a:spcPct val="100000"/>
                        </a:lnSpc>
                        <a:spcBef>
                          <a:spcPts val="0"/>
                        </a:spcBef>
                        <a:spcAft>
                          <a:spcPts val="0"/>
                        </a:spcAft>
                        <a:buClrTx/>
                        <a:buSzTx/>
                        <a:buFontTx/>
                        <a:buNone/>
                        <a:tabLst/>
                        <a:defRPr/>
                      </a:pPr>
                      <a:endParaRPr lang="it-IT" sz="2400" b="1" u="none" strike="noStrike" dirty="0" smtClean="0">
                        <a:solidFill>
                          <a:schemeClr val="bg1"/>
                        </a:solidFill>
                        <a:effectLst/>
                        <a:latin typeface="Arial" panose="020B0604020202020204" pitchFamily="34" charset="0"/>
                        <a:cs typeface="Arial" panose="020B0604020202020204" pitchFamily="34" charset="0"/>
                      </a:endParaRPr>
                    </a:p>
                    <a:p>
                      <a:pPr marL="0" marR="0" indent="0" algn="l" defTabSz="914400" rtl="0" eaLnBrk="1" fontAlgn="b" latinLnBrk="0" hangingPunct="1">
                        <a:lnSpc>
                          <a:spcPct val="100000"/>
                        </a:lnSpc>
                        <a:spcBef>
                          <a:spcPts val="0"/>
                        </a:spcBef>
                        <a:spcAft>
                          <a:spcPts val="0"/>
                        </a:spcAft>
                        <a:buClrTx/>
                        <a:buSzTx/>
                        <a:buFontTx/>
                        <a:buNone/>
                        <a:tabLst/>
                        <a:defRPr/>
                      </a:pPr>
                      <a:r>
                        <a:rPr lang="it-IT" sz="2400" u="none" strike="noStrike" baseline="0" dirty="0" smtClean="0">
                          <a:solidFill>
                            <a:schemeClr val="bg1"/>
                          </a:solidFill>
                          <a:effectLst/>
                          <a:latin typeface="Arial" panose="020B0604020202020204" pitchFamily="34" charset="0"/>
                          <a:cs typeface="Arial" panose="020B0604020202020204" pitchFamily="34" charset="0"/>
                        </a:rPr>
                        <a:t>   7</a:t>
                      </a:r>
                      <a:r>
                        <a:rPr lang="it-IT" sz="2400" u="none" strike="noStrike" dirty="0" smtClean="0">
                          <a:solidFill>
                            <a:schemeClr val="bg1"/>
                          </a:solidFill>
                          <a:effectLst/>
                          <a:latin typeface="Arial" panose="020B0604020202020204" pitchFamily="34" charset="0"/>
                          <a:cs typeface="Arial" panose="020B0604020202020204" pitchFamily="34" charset="0"/>
                        </a:rPr>
                        <a:t>5%</a:t>
                      </a:r>
                      <a:r>
                        <a:rPr lang="it-IT" sz="2400" u="none" strike="noStrike" baseline="0" dirty="0" smtClean="0">
                          <a:solidFill>
                            <a:schemeClr val="bg1"/>
                          </a:solidFill>
                          <a:effectLst/>
                          <a:latin typeface="Arial" panose="020B0604020202020204" pitchFamily="34" charset="0"/>
                          <a:cs typeface="Arial" panose="020B0604020202020204" pitchFamily="34" charset="0"/>
                        </a:rPr>
                        <a:t>  EtCO2 -3/+4 </a:t>
                      </a:r>
                      <a:r>
                        <a:rPr lang="it-IT" sz="2400" u="none" strike="noStrike" baseline="0" dirty="0" err="1" smtClean="0">
                          <a:solidFill>
                            <a:schemeClr val="bg1"/>
                          </a:solidFill>
                          <a:effectLst/>
                          <a:latin typeface="Arial" panose="020B0604020202020204" pitchFamily="34" charset="0"/>
                          <a:cs typeface="Arial" panose="020B0604020202020204" pitchFamily="34" charset="0"/>
                        </a:rPr>
                        <a:t>mmHg</a:t>
                      </a:r>
                      <a:r>
                        <a:rPr lang="it-IT" sz="2400" u="none" strike="noStrike" baseline="0" dirty="0" smtClean="0">
                          <a:solidFill>
                            <a:schemeClr val="bg1"/>
                          </a:solidFill>
                          <a:effectLst/>
                          <a:latin typeface="Arial" panose="020B0604020202020204" pitchFamily="34" charset="0"/>
                          <a:cs typeface="Arial" panose="020B0604020202020204" pitchFamily="34" charset="0"/>
                        </a:rPr>
                        <a:t> </a:t>
                      </a:r>
                    </a:p>
                    <a:p>
                      <a:pPr marL="0" marR="0" indent="0" algn="ctr" defTabSz="914400" rtl="0" eaLnBrk="1" fontAlgn="b" latinLnBrk="0" hangingPunct="1">
                        <a:lnSpc>
                          <a:spcPct val="100000"/>
                        </a:lnSpc>
                        <a:spcBef>
                          <a:spcPts val="0"/>
                        </a:spcBef>
                        <a:spcAft>
                          <a:spcPts val="0"/>
                        </a:spcAft>
                        <a:buClrTx/>
                        <a:buSzTx/>
                        <a:buFontTx/>
                        <a:buNone/>
                        <a:tabLst/>
                        <a:defRPr/>
                      </a:pPr>
                      <a:r>
                        <a:rPr lang="it-IT" sz="2400" u="none" strike="noStrike" baseline="0" dirty="0" smtClean="0">
                          <a:solidFill>
                            <a:schemeClr val="bg1"/>
                          </a:solidFill>
                          <a:effectLst/>
                          <a:latin typeface="Arial" panose="020B0604020202020204" pitchFamily="34" charset="0"/>
                          <a:cs typeface="Arial" panose="020B0604020202020204" pitchFamily="34" charset="0"/>
                        </a:rPr>
                        <a:t>vs </a:t>
                      </a:r>
                      <a:r>
                        <a:rPr lang="it-IT" sz="2400" u="none" strike="noStrike" baseline="0" dirty="0" err="1" smtClean="0">
                          <a:solidFill>
                            <a:schemeClr val="bg1"/>
                          </a:solidFill>
                          <a:effectLst/>
                          <a:latin typeface="Arial" panose="020B0604020202020204" pitchFamily="34" charset="0"/>
                          <a:cs typeface="Arial" panose="020B0604020202020204" pitchFamily="34" charset="0"/>
                        </a:rPr>
                        <a:t>preop</a:t>
                      </a:r>
                      <a:r>
                        <a:rPr lang="it-IT" sz="2400" u="none" strike="noStrike" baseline="0" dirty="0" smtClean="0">
                          <a:solidFill>
                            <a:schemeClr val="bg1"/>
                          </a:solidFill>
                          <a:effectLst/>
                          <a:latin typeface="Arial" panose="020B0604020202020204" pitchFamily="34" charset="0"/>
                          <a:cs typeface="Arial" panose="020B0604020202020204" pitchFamily="34" charset="0"/>
                        </a:rPr>
                        <a:t> </a:t>
                      </a:r>
                      <a:r>
                        <a:rPr lang="it-IT" sz="2400" u="none" strike="noStrike" baseline="0" dirty="0" err="1" smtClean="0">
                          <a:solidFill>
                            <a:schemeClr val="bg1"/>
                          </a:solidFill>
                          <a:effectLst/>
                          <a:latin typeface="Arial" panose="020B0604020202020204" pitchFamily="34" charset="0"/>
                          <a:cs typeface="Arial" panose="020B0604020202020204" pitchFamily="34" charset="0"/>
                        </a:rPr>
                        <a:t>eval</a:t>
                      </a:r>
                      <a:r>
                        <a:rPr lang="it-IT" sz="2400" u="none" strike="noStrike" baseline="0" dirty="0" smtClean="0">
                          <a:solidFill>
                            <a:schemeClr val="bg1"/>
                          </a:solidFill>
                          <a:effectLst/>
                          <a:latin typeface="Arial" panose="020B0604020202020204" pitchFamily="34" charset="0"/>
                          <a:cs typeface="Arial" panose="020B0604020202020204" pitchFamily="34" charset="0"/>
                        </a:rPr>
                        <a:t>.</a:t>
                      </a:r>
                    </a:p>
                  </a:txBody>
                  <a:tcPr marL="6351" marR="6351" marT="6351" marB="0" anchor="b">
                    <a:solidFill>
                      <a:srgbClr val="0070C0"/>
                    </a:solidFill>
                  </a:tcPr>
                </a:tc>
                <a:extLst>
                  <a:ext uri="{0D108BD9-81ED-4DB2-BD59-A6C34878D82A}">
                    <a16:rowId xmlns:a16="http://schemas.microsoft.com/office/drawing/2014/main" val="668693593"/>
                  </a:ext>
                </a:extLst>
              </a:tr>
              <a:tr h="372111">
                <a:tc>
                  <a:txBody>
                    <a:bodyPr/>
                    <a:lstStyle/>
                    <a:p>
                      <a:pPr algn="r" fontAlgn="b"/>
                      <a:r>
                        <a:rPr lang="it-IT" sz="2400" b="0" i="0" u="none" strike="noStrike" dirty="0" smtClean="0">
                          <a:solidFill>
                            <a:schemeClr val="bg1"/>
                          </a:solidFill>
                          <a:effectLst/>
                          <a:latin typeface="Arial" panose="020B0604020202020204" pitchFamily="34" charset="0"/>
                          <a:cs typeface="Arial" panose="020B0604020202020204" pitchFamily="34" charset="0"/>
                        </a:rPr>
                        <a:t>(ns)</a:t>
                      </a:r>
                      <a:endParaRPr lang="it-IT" sz="2400" b="0" i="0" u="none" strike="noStrike" dirty="0">
                        <a:solidFill>
                          <a:schemeClr val="bg1"/>
                        </a:solidFill>
                        <a:effectLst/>
                        <a:latin typeface="Arial" panose="020B0604020202020204" pitchFamily="34" charset="0"/>
                        <a:cs typeface="Arial" panose="020B0604020202020204" pitchFamily="34" charset="0"/>
                      </a:endParaRPr>
                    </a:p>
                  </a:txBody>
                  <a:tcPr marL="6351" marR="6351" marT="6351" marB="0" anchor="b">
                    <a:solidFill>
                      <a:srgbClr val="0070C0"/>
                    </a:solidFill>
                  </a:tcPr>
                </a:tc>
                <a:extLst>
                  <a:ext uri="{0D108BD9-81ED-4DB2-BD59-A6C34878D82A}">
                    <a16:rowId xmlns:a16="http://schemas.microsoft.com/office/drawing/2014/main" val="659874797"/>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3214471877"/>
              </p:ext>
            </p:extLst>
          </p:nvPr>
        </p:nvGraphicFramePr>
        <p:xfrm>
          <a:off x="705364" y="1738142"/>
          <a:ext cx="4092139" cy="1125836"/>
        </p:xfrm>
        <a:graphic>
          <a:graphicData uri="http://schemas.openxmlformats.org/drawingml/2006/table">
            <a:tbl>
              <a:tblPr>
                <a:tableStyleId>{5C22544A-7EE6-4342-B048-85BDC9FD1C3A}</a:tableStyleId>
              </a:tblPr>
              <a:tblGrid>
                <a:gridCol w="4092139">
                  <a:extLst>
                    <a:ext uri="{9D8B030D-6E8A-4147-A177-3AD203B41FA5}">
                      <a16:colId xmlns:a16="http://schemas.microsoft.com/office/drawing/2014/main" val="3510091693"/>
                    </a:ext>
                  </a:extLst>
                </a:gridCol>
              </a:tblGrid>
              <a:tr h="1125836">
                <a:tc>
                  <a:txBody>
                    <a:bodyPr/>
                    <a:lstStyle/>
                    <a:p>
                      <a:pPr algn="ctr" fontAlgn="ctr"/>
                      <a:r>
                        <a:rPr lang="it-IT" sz="2400" b="1" u="none" strike="noStrike" dirty="0" err="1" smtClean="0">
                          <a:solidFill>
                            <a:schemeClr val="tx1"/>
                          </a:solidFill>
                          <a:effectLst/>
                          <a:latin typeface="Arial" panose="020B0604020202020204" pitchFamily="34" charset="0"/>
                          <a:cs typeface="Arial" panose="020B0604020202020204" pitchFamily="34" charset="0"/>
                        </a:rPr>
                        <a:t>Preop</a:t>
                      </a:r>
                      <a:r>
                        <a:rPr lang="it-IT" sz="2400" b="1" u="none" strike="noStrike" baseline="0" dirty="0" smtClean="0">
                          <a:solidFill>
                            <a:schemeClr val="tx1"/>
                          </a:solidFill>
                          <a:effectLst/>
                          <a:latin typeface="Arial" panose="020B0604020202020204" pitchFamily="34" charset="0"/>
                          <a:cs typeface="Arial" panose="020B0604020202020204" pitchFamily="34" charset="0"/>
                        </a:rPr>
                        <a:t> </a:t>
                      </a:r>
                      <a:r>
                        <a:rPr lang="it-IT" sz="2400" b="1" u="none" strike="noStrike" baseline="0" dirty="0" err="1" smtClean="0">
                          <a:solidFill>
                            <a:schemeClr val="tx1"/>
                          </a:solidFill>
                          <a:effectLst/>
                          <a:latin typeface="Arial" panose="020B0604020202020204" pitchFamily="34" charset="0"/>
                          <a:cs typeface="Arial" panose="020B0604020202020204" pitchFamily="34" charset="0"/>
                        </a:rPr>
                        <a:t>evaluation</a:t>
                      </a:r>
                      <a:endParaRPr lang="it-IT" sz="2400" b="1" u="none" strike="noStrike" dirty="0" smtClean="0">
                        <a:solidFill>
                          <a:schemeClr val="tx1"/>
                        </a:solidFill>
                        <a:effectLst/>
                        <a:latin typeface="Arial" panose="020B0604020202020204" pitchFamily="34" charset="0"/>
                        <a:cs typeface="Arial" panose="020B0604020202020204" pitchFamily="34" charset="0"/>
                      </a:endParaRPr>
                    </a:p>
                    <a:p>
                      <a:pPr algn="ctr" fontAlgn="ctr"/>
                      <a:endParaRPr lang="it-IT" sz="2400" b="1" u="none" strike="noStrike" dirty="0" smtClean="0">
                        <a:solidFill>
                          <a:schemeClr val="tx1"/>
                        </a:solidFill>
                        <a:effectLst/>
                        <a:latin typeface="Arial" panose="020B0604020202020204" pitchFamily="34" charset="0"/>
                        <a:cs typeface="Arial" panose="020B0604020202020204" pitchFamily="34" charset="0"/>
                      </a:endParaRPr>
                    </a:p>
                    <a:p>
                      <a:pPr algn="ctr" fontAlgn="ctr"/>
                      <a:r>
                        <a:rPr lang="it-IT" sz="2400" u="none" strike="noStrike" dirty="0" smtClean="0">
                          <a:solidFill>
                            <a:schemeClr val="tx1"/>
                          </a:solidFill>
                          <a:effectLst/>
                          <a:latin typeface="Arial" panose="020B0604020202020204" pitchFamily="34" charset="0"/>
                          <a:cs typeface="Arial" panose="020B0604020202020204" pitchFamily="34" charset="0"/>
                        </a:rPr>
                        <a:t> </a:t>
                      </a:r>
                      <a:r>
                        <a:rPr lang="it-IT" sz="2400" u="none" strike="noStrike" dirty="0">
                          <a:solidFill>
                            <a:schemeClr val="tx1"/>
                          </a:solidFill>
                          <a:effectLst/>
                          <a:latin typeface="Arial" panose="020B0604020202020204" pitchFamily="34" charset="0"/>
                          <a:cs typeface="Arial" panose="020B0604020202020204" pitchFamily="34" charset="0"/>
                        </a:rPr>
                        <a:t>70% </a:t>
                      </a:r>
                      <a:r>
                        <a:rPr lang="it-IT" sz="2400" u="none" strike="noStrike" baseline="0" dirty="0" smtClean="0">
                          <a:solidFill>
                            <a:schemeClr val="tx1"/>
                          </a:solidFill>
                          <a:effectLst/>
                          <a:latin typeface="Arial" panose="020B0604020202020204" pitchFamily="34" charset="0"/>
                          <a:cs typeface="Arial" panose="020B0604020202020204" pitchFamily="34" charset="0"/>
                        </a:rPr>
                        <a:t> EtCO2 </a:t>
                      </a:r>
                      <a:r>
                        <a:rPr lang="it-IT" sz="2400" u="none" strike="noStrike" dirty="0" smtClean="0">
                          <a:solidFill>
                            <a:schemeClr val="tx1"/>
                          </a:solidFill>
                          <a:effectLst/>
                          <a:latin typeface="Arial" panose="020B0604020202020204" pitchFamily="34" charset="0"/>
                          <a:cs typeface="Arial" panose="020B0604020202020204" pitchFamily="34" charset="0"/>
                        </a:rPr>
                        <a:t>35 -</a:t>
                      </a:r>
                      <a:r>
                        <a:rPr lang="it-IT" sz="2400" u="none" strike="noStrike" baseline="0" dirty="0" smtClean="0">
                          <a:solidFill>
                            <a:schemeClr val="tx1"/>
                          </a:solidFill>
                          <a:effectLst/>
                          <a:latin typeface="Arial" panose="020B0604020202020204" pitchFamily="34" charset="0"/>
                          <a:cs typeface="Arial" panose="020B0604020202020204" pitchFamily="34" charset="0"/>
                        </a:rPr>
                        <a:t> </a:t>
                      </a:r>
                      <a:r>
                        <a:rPr lang="it-IT" sz="2400" u="none" strike="noStrike" dirty="0" smtClean="0">
                          <a:solidFill>
                            <a:schemeClr val="tx1"/>
                          </a:solidFill>
                          <a:effectLst/>
                          <a:latin typeface="Arial" panose="020B0604020202020204" pitchFamily="34" charset="0"/>
                          <a:cs typeface="Arial" panose="020B0604020202020204" pitchFamily="34" charset="0"/>
                        </a:rPr>
                        <a:t>38 </a:t>
                      </a:r>
                      <a:r>
                        <a:rPr lang="it-IT" sz="2400" u="none" strike="noStrike" dirty="0" err="1" smtClean="0">
                          <a:solidFill>
                            <a:schemeClr val="tx1"/>
                          </a:solidFill>
                          <a:effectLst/>
                          <a:latin typeface="Arial" panose="020B0604020202020204" pitchFamily="34" charset="0"/>
                          <a:cs typeface="Arial" panose="020B0604020202020204" pitchFamily="34" charset="0"/>
                        </a:rPr>
                        <a:t>mmHg</a:t>
                      </a:r>
                      <a:endParaRPr lang="it-IT" sz="2400" b="0" i="0" u="none" strike="noStrike" dirty="0">
                        <a:solidFill>
                          <a:schemeClr val="tx1"/>
                        </a:solidFill>
                        <a:effectLst/>
                        <a:latin typeface="Arial" panose="020B0604020202020204" pitchFamily="34" charset="0"/>
                        <a:cs typeface="Arial" panose="020B0604020202020204" pitchFamily="34" charset="0"/>
                      </a:endParaRPr>
                    </a:p>
                  </a:txBody>
                  <a:tcPr marL="6351" marR="6351" marT="6351" marB="0" anchor="ctr">
                    <a:solidFill>
                      <a:schemeClr val="bg1">
                        <a:lumMod val="95000"/>
                      </a:schemeClr>
                    </a:solidFill>
                  </a:tcPr>
                </a:tc>
                <a:extLst>
                  <a:ext uri="{0D108BD9-81ED-4DB2-BD59-A6C34878D82A}">
                    <a16:rowId xmlns:a16="http://schemas.microsoft.com/office/drawing/2014/main" val="2829119137"/>
                  </a:ext>
                </a:extLst>
              </a:tr>
            </a:tbl>
          </a:graphicData>
        </a:graphic>
      </p:graphicFrame>
      <p:sp>
        <p:nvSpPr>
          <p:cNvPr id="3" name="Rettangolo 2"/>
          <p:cNvSpPr/>
          <p:nvPr/>
        </p:nvSpPr>
        <p:spPr>
          <a:xfrm>
            <a:off x="705365" y="380413"/>
            <a:ext cx="1829347" cy="748988"/>
          </a:xfrm>
          <a:prstGeom prst="rect">
            <a:avLst/>
          </a:prstGeom>
        </p:spPr>
        <p:txBody>
          <a:bodyPr wrap="none">
            <a:spAutoFit/>
          </a:bodyPr>
          <a:lstStyle/>
          <a:p>
            <a:pPr>
              <a:buClr>
                <a:srgbClr val="0070C0"/>
              </a:buClr>
            </a:pPr>
            <a:r>
              <a:rPr lang="en-US" sz="4267" dirty="0">
                <a:solidFill>
                  <a:srgbClr val="0070C0"/>
                </a:solidFill>
                <a:latin typeface="Arial" panose="020B0604020202020204" pitchFamily="34" charset="0"/>
                <a:cs typeface="Arial" panose="020B0604020202020204" pitchFamily="34" charset="0"/>
              </a:rPr>
              <a:t>EtCO2</a:t>
            </a:r>
            <a:endParaRPr lang="en-US" sz="3200" dirty="0">
              <a:solidFill>
                <a:srgbClr val="0070C0"/>
              </a:solidFill>
              <a:latin typeface="Arial" panose="020B0604020202020204" pitchFamily="34" charset="0"/>
              <a:cs typeface="Arial" panose="020B0604020202020204" pitchFamily="34" charset="0"/>
            </a:endParaRPr>
          </a:p>
        </p:txBody>
      </p:sp>
      <p:sp>
        <p:nvSpPr>
          <p:cNvPr id="7" name="CasellaDiTesto 6"/>
          <p:cNvSpPr txBox="1"/>
          <p:nvPr/>
        </p:nvSpPr>
        <p:spPr>
          <a:xfrm>
            <a:off x="6122187" y="2478603"/>
            <a:ext cx="4959647" cy="3046988"/>
          </a:xfrm>
          <a:prstGeom prst="rect">
            <a:avLst/>
          </a:prstGeom>
          <a:noFill/>
        </p:spPr>
        <p:txBody>
          <a:bodyPr wrap="square" rtlCol="0">
            <a:spAutoFit/>
          </a:bodyPr>
          <a:lstStyle/>
          <a:p>
            <a:pPr marL="457189" indent="-457189">
              <a:buFont typeface="Courier New" panose="02070309020205020404" pitchFamily="49" charset="0"/>
              <a:buChar char="o"/>
            </a:pPr>
            <a:r>
              <a:rPr lang="it-IT" sz="2400" dirty="0" err="1">
                <a:solidFill>
                  <a:srgbClr val="0070C0"/>
                </a:solidFill>
                <a:sym typeface="Wingdings" panose="05000000000000000000" pitchFamily="2" charset="2"/>
              </a:rPr>
              <a:t>Optimize</a:t>
            </a:r>
            <a:r>
              <a:rPr lang="it-IT" sz="2400" dirty="0">
                <a:solidFill>
                  <a:srgbClr val="0070C0"/>
                </a:solidFill>
                <a:sym typeface="Wingdings" panose="05000000000000000000" pitchFamily="2" charset="2"/>
              </a:rPr>
              <a:t> </a:t>
            </a:r>
            <a:r>
              <a:rPr lang="it-IT" sz="2400" dirty="0" err="1">
                <a:solidFill>
                  <a:srgbClr val="0070C0"/>
                </a:solidFill>
                <a:sym typeface="Wingdings" panose="05000000000000000000" pitchFamily="2" charset="2"/>
              </a:rPr>
              <a:t>comorbidities</a:t>
            </a:r>
            <a:endParaRPr lang="it-IT" sz="2400" dirty="0">
              <a:solidFill>
                <a:srgbClr val="0070C0"/>
              </a:solidFill>
              <a:sym typeface="Wingdings" panose="05000000000000000000" pitchFamily="2" charset="2"/>
            </a:endParaRPr>
          </a:p>
          <a:p>
            <a:pPr marL="457189" indent="-457189">
              <a:buFont typeface="Courier New" panose="02070309020205020404" pitchFamily="49" charset="0"/>
              <a:buChar char="o"/>
            </a:pPr>
            <a:r>
              <a:rPr lang="it-IT" sz="2400" dirty="0">
                <a:solidFill>
                  <a:srgbClr val="0070C0"/>
                </a:solidFill>
                <a:sym typeface="Wingdings" panose="05000000000000000000" pitchFamily="2" charset="2"/>
              </a:rPr>
              <a:t>OSAS </a:t>
            </a:r>
            <a:r>
              <a:rPr lang="it-IT" sz="2400" dirty="0" err="1">
                <a:solidFill>
                  <a:srgbClr val="0070C0"/>
                </a:solidFill>
                <a:sym typeface="Wingdings" panose="05000000000000000000" pitchFamily="2" charset="2"/>
              </a:rPr>
              <a:t>detection</a:t>
            </a:r>
            <a:r>
              <a:rPr lang="it-IT" sz="2400" dirty="0">
                <a:solidFill>
                  <a:srgbClr val="0070C0"/>
                </a:solidFill>
                <a:sym typeface="Wingdings" panose="05000000000000000000" pitchFamily="2" charset="2"/>
              </a:rPr>
              <a:t> and treatment </a:t>
            </a:r>
          </a:p>
          <a:p>
            <a:pPr marL="457189" indent="-457189">
              <a:buFont typeface="Courier New" panose="02070309020205020404" pitchFamily="49" charset="0"/>
              <a:buChar char="o"/>
            </a:pPr>
            <a:r>
              <a:rPr lang="it-IT" sz="2400" dirty="0" err="1">
                <a:solidFill>
                  <a:srgbClr val="0070C0"/>
                </a:solidFill>
                <a:sym typeface="Wingdings" panose="05000000000000000000" pitchFamily="2" charset="2"/>
              </a:rPr>
              <a:t>Safe</a:t>
            </a:r>
            <a:r>
              <a:rPr lang="it-IT" sz="2400" dirty="0">
                <a:solidFill>
                  <a:srgbClr val="0070C0"/>
                </a:solidFill>
                <a:sym typeface="Wingdings" panose="05000000000000000000" pitchFamily="2" charset="2"/>
              </a:rPr>
              <a:t> </a:t>
            </a:r>
            <a:r>
              <a:rPr lang="it-IT" sz="2400" dirty="0" err="1">
                <a:solidFill>
                  <a:srgbClr val="0070C0"/>
                </a:solidFill>
                <a:sym typeface="Wingdings" panose="05000000000000000000" pitchFamily="2" charset="2"/>
              </a:rPr>
              <a:t>Airway</a:t>
            </a:r>
            <a:r>
              <a:rPr lang="it-IT" sz="2400" dirty="0">
                <a:solidFill>
                  <a:srgbClr val="0070C0"/>
                </a:solidFill>
                <a:sym typeface="Wingdings" panose="05000000000000000000" pitchFamily="2" charset="2"/>
              </a:rPr>
              <a:t> </a:t>
            </a:r>
          </a:p>
          <a:p>
            <a:pPr marL="457189" indent="-457189">
              <a:buFont typeface="Courier New" panose="02070309020205020404" pitchFamily="49" charset="0"/>
              <a:buChar char="o"/>
            </a:pPr>
            <a:r>
              <a:rPr lang="it-IT" sz="2400" dirty="0">
                <a:solidFill>
                  <a:srgbClr val="0070C0"/>
                </a:solidFill>
                <a:sym typeface="Wingdings" panose="05000000000000000000" pitchFamily="2" charset="2"/>
              </a:rPr>
              <a:t>PEEP</a:t>
            </a:r>
          </a:p>
          <a:p>
            <a:pPr marL="457189" indent="-457189">
              <a:buFont typeface="Courier New" panose="02070309020205020404" pitchFamily="49" charset="0"/>
              <a:buChar char="o"/>
            </a:pPr>
            <a:r>
              <a:rPr lang="it-IT" sz="2400" dirty="0" err="1">
                <a:solidFill>
                  <a:srgbClr val="0070C0"/>
                </a:solidFill>
                <a:sym typeface="Wingdings" panose="05000000000000000000" pitchFamily="2" charset="2"/>
              </a:rPr>
              <a:t>Protective</a:t>
            </a:r>
            <a:r>
              <a:rPr lang="it-IT" sz="2400" dirty="0">
                <a:solidFill>
                  <a:srgbClr val="0070C0"/>
                </a:solidFill>
                <a:sym typeface="Wingdings" panose="05000000000000000000" pitchFamily="2" charset="2"/>
              </a:rPr>
              <a:t> </a:t>
            </a:r>
            <a:r>
              <a:rPr lang="it-IT" sz="2400" dirty="0" err="1">
                <a:solidFill>
                  <a:srgbClr val="0070C0"/>
                </a:solidFill>
                <a:sym typeface="Wingdings" panose="05000000000000000000" pitchFamily="2" charset="2"/>
              </a:rPr>
              <a:t>Ventilation</a:t>
            </a:r>
            <a:endParaRPr lang="it-IT" sz="2400" dirty="0">
              <a:solidFill>
                <a:srgbClr val="0070C0"/>
              </a:solidFill>
              <a:sym typeface="Wingdings" panose="05000000000000000000" pitchFamily="2" charset="2"/>
            </a:endParaRPr>
          </a:p>
          <a:p>
            <a:pPr marL="457189" indent="-457189">
              <a:buFont typeface="Courier New" panose="02070309020205020404" pitchFamily="49" charset="0"/>
              <a:buChar char="o"/>
            </a:pPr>
            <a:r>
              <a:rPr lang="it-IT" sz="2400" dirty="0" err="1" smtClean="0">
                <a:solidFill>
                  <a:srgbClr val="0070C0"/>
                </a:solidFill>
                <a:sym typeface="Wingdings" panose="05000000000000000000" pitchFamily="2" charset="2"/>
              </a:rPr>
              <a:t>Adjuvants</a:t>
            </a:r>
            <a:r>
              <a:rPr lang="it-IT" sz="2400" dirty="0" smtClean="0">
                <a:solidFill>
                  <a:srgbClr val="0070C0"/>
                </a:solidFill>
                <a:sym typeface="Wingdings" panose="05000000000000000000" pitchFamily="2" charset="2"/>
              </a:rPr>
              <a:t> </a:t>
            </a:r>
            <a:r>
              <a:rPr lang="it-IT" sz="2400" dirty="0">
                <a:solidFill>
                  <a:srgbClr val="0070C0"/>
                </a:solidFill>
                <a:sym typeface="Wingdings" panose="05000000000000000000" pitchFamily="2" charset="2"/>
              </a:rPr>
              <a:t>(Lido/</a:t>
            </a:r>
            <a:r>
              <a:rPr lang="it-IT" sz="2400" dirty="0" err="1">
                <a:solidFill>
                  <a:srgbClr val="0070C0"/>
                </a:solidFill>
                <a:sym typeface="Wingdings" panose="05000000000000000000" pitchFamily="2" charset="2"/>
              </a:rPr>
              <a:t>Dexmed</a:t>
            </a:r>
            <a:r>
              <a:rPr lang="it-IT" sz="2400" dirty="0">
                <a:solidFill>
                  <a:srgbClr val="0070C0"/>
                </a:solidFill>
                <a:sym typeface="Wingdings" panose="05000000000000000000" pitchFamily="2" charset="2"/>
              </a:rPr>
              <a:t>)</a:t>
            </a:r>
          </a:p>
          <a:p>
            <a:pPr marL="457189" indent="-457189">
              <a:buFont typeface="Courier New" panose="02070309020205020404" pitchFamily="49" charset="0"/>
              <a:buChar char="o"/>
            </a:pPr>
            <a:r>
              <a:rPr lang="it-IT" sz="2400" dirty="0" err="1">
                <a:solidFill>
                  <a:srgbClr val="0070C0"/>
                </a:solidFill>
                <a:sym typeface="Wingdings" panose="05000000000000000000" pitchFamily="2" charset="2"/>
              </a:rPr>
              <a:t>Favourable</a:t>
            </a:r>
            <a:r>
              <a:rPr lang="it-IT" sz="2400" dirty="0">
                <a:solidFill>
                  <a:srgbClr val="0070C0"/>
                </a:solidFill>
                <a:sym typeface="Wingdings" panose="05000000000000000000" pitchFamily="2" charset="2"/>
              </a:rPr>
              <a:t> </a:t>
            </a:r>
            <a:r>
              <a:rPr lang="it-IT" sz="2400" dirty="0" err="1">
                <a:solidFill>
                  <a:srgbClr val="0070C0"/>
                </a:solidFill>
                <a:sym typeface="Wingdings" panose="05000000000000000000" pitchFamily="2" charset="2"/>
              </a:rPr>
              <a:t>Anesthetic</a:t>
            </a:r>
            <a:r>
              <a:rPr lang="it-IT" sz="2400" dirty="0">
                <a:solidFill>
                  <a:srgbClr val="0070C0"/>
                </a:solidFill>
                <a:sym typeface="Wingdings" panose="05000000000000000000" pitchFamily="2" charset="2"/>
              </a:rPr>
              <a:t> </a:t>
            </a:r>
            <a:r>
              <a:rPr lang="it-IT" sz="2400" dirty="0" err="1">
                <a:solidFill>
                  <a:srgbClr val="0070C0"/>
                </a:solidFill>
                <a:sym typeface="Wingdings" panose="05000000000000000000" pitchFamily="2" charset="2"/>
              </a:rPr>
              <a:t>Drugs</a:t>
            </a:r>
            <a:endParaRPr lang="it-IT" sz="2400" dirty="0">
              <a:solidFill>
                <a:srgbClr val="0070C0"/>
              </a:solidFill>
              <a:sym typeface="Wingdings" panose="05000000000000000000" pitchFamily="2" charset="2"/>
            </a:endParaRPr>
          </a:p>
          <a:p>
            <a:pPr marL="457189" indent="-457189">
              <a:buFont typeface="Courier New" panose="02070309020205020404" pitchFamily="49" charset="0"/>
              <a:buChar char="o"/>
            </a:pPr>
            <a:r>
              <a:rPr lang="it-IT" sz="2400" dirty="0" err="1">
                <a:solidFill>
                  <a:srgbClr val="0070C0"/>
                </a:solidFill>
                <a:sym typeface="Wingdings" panose="05000000000000000000" pitchFamily="2" charset="2"/>
              </a:rPr>
              <a:t>Reversal</a:t>
            </a:r>
            <a:r>
              <a:rPr lang="it-IT" sz="2400" dirty="0">
                <a:solidFill>
                  <a:srgbClr val="0070C0"/>
                </a:solidFill>
                <a:sym typeface="Wingdings" panose="05000000000000000000" pitchFamily="2" charset="2"/>
              </a:rPr>
              <a:t>  </a:t>
            </a:r>
            <a:endParaRPr lang="it-IT" sz="2400" dirty="0">
              <a:solidFill>
                <a:srgbClr val="0070C0"/>
              </a:solidFill>
            </a:endParaRPr>
          </a:p>
        </p:txBody>
      </p:sp>
      <p:sp>
        <p:nvSpPr>
          <p:cNvPr id="8" name="Rettangolo 7"/>
          <p:cNvSpPr/>
          <p:nvPr/>
        </p:nvSpPr>
        <p:spPr>
          <a:xfrm>
            <a:off x="6320433" y="1565848"/>
            <a:ext cx="4144083" cy="1241430"/>
          </a:xfrm>
          <a:prstGeom prst="rect">
            <a:avLst/>
          </a:prstGeom>
        </p:spPr>
        <p:txBody>
          <a:bodyPr wrap="none">
            <a:spAutoFit/>
          </a:bodyPr>
          <a:lstStyle/>
          <a:p>
            <a:pPr>
              <a:buClr>
                <a:srgbClr val="0070C0"/>
              </a:buClr>
            </a:pPr>
            <a:r>
              <a:rPr lang="en-US" sz="4267" dirty="0">
                <a:solidFill>
                  <a:srgbClr val="0070C0"/>
                </a:solidFill>
                <a:latin typeface="Arial" panose="020B0604020202020204" pitchFamily="34" charset="0"/>
                <a:cs typeface="Arial" panose="020B0604020202020204" pitchFamily="34" charset="0"/>
              </a:rPr>
              <a:t>ERABS protocol</a:t>
            </a:r>
          </a:p>
          <a:p>
            <a:pPr>
              <a:buClr>
                <a:srgbClr val="0070C0"/>
              </a:buClr>
            </a:pPr>
            <a:endParaRPr lang="en-US" sz="3200" dirty="0">
              <a:solidFill>
                <a:srgbClr val="0070C0"/>
              </a:solidFill>
              <a:latin typeface="Arial" panose="020B0604020202020204" pitchFamily="34" charset="0"/>
              <a:cs typeface="Arial" panose="020B0604020202020204" pitchFamily="34" charset="0"/>
            </a:endParaRPr>
          </a:p>
        </p:txBody>
      </p:sp>
      <p:sp>
        <p:nvSpPr>
          <p:cNvPr id="9" name="Rettangolo 8"/>
          <p:cNvSpPr/>
          <p:nvPr/>
        </p:nvSpPr>
        <p:spPr>
          <a:xfrm>
            <a:off x="2751433" y="168482"/>
            <a:ext cx="4861132" cy="1569660"/>
          </a:xfrm>
          <a:prstGeom prst="rect">
            <a:avLst/>
          </a:prstGeom>
        </p:spPr>
        <p:txBody>
          <a:bodyPr wrap="square">
            <a:spAutoFit/>
          </a:bodyPr>
          <a:lstStyle/>
          <a:p>
            <a:r>
              <a:rPr lang="it-IT" sz="2400" i="1" dirty="0" err="1">
                <a:latin typeface="Arial" panose="020B0604020202020204" pitchFamily="34" charset="0"/>
                <a:cs typeface="Arial" panose="020B0604020202020204" pitchFamily="34" charset="0"/>
              </a:rPr>
              <a:t>Promote</a:t>
            </a:r>
            <a:r>
              <a:rPr lang="it-IT" sz="2400" i="1" dirty="0">
                <a:latin typeface="Arial" panose="020B0604020202020204" pitchFamily="34" charset="0"/>
                <a:cs typeface="Arial" panose="020B0604020202020204" pitchFamily="34" charset="0"/>
              </a:rPr>
              <a:t> </a:t>
            </a:r>
            <a:r>
              <a:rPr lang="it-IT" sz="2400" i="1" dirty="0" err="1">
                <a:latin typeface="Arial" panose="020B0604020202020204" pitchFamily="34" charset="0"/>
                <a:cs typeface="Arial" panose="020B0604020202020204" pitchFamily="34" charset="0"/>
              </a:rPr>
              <a:t>innovation</a:t>
            </a:r>
            <a:r>
              <a:rPr lang="it-IT" sz="2400" i="1" dirty="0">
                <a:latin typeface="Arial" panose="020B0604020202020204" pitchFamily="34" charset="0"/>
                <a:cs typeface="Arial" panose="020B0604020202020204" pitchFamily="34" charset="0"/>
              </a:rPr>
              <a:t> in </a:t>
            </a:r>
            <a:r>
              <a:rPr lang="it-IT" sz="2400" i="1" dirty="0" err="1">
                <a:latin typeface="Arial" panose="020B0604020202020204" pitchFamily="34" charset="0"/>
                <a:cs typeface="Arial" panose="020B0604020202020204" pitchFamily="34" charset="0"/>
              </a:rPr>
              <a:t>monitoring</a:t>
            </a:r>
            <a:r>
              <a:rPr lang="it-IT" sz="2400" i="1" dirty="0">
                <a:latin typeface="Arial" panose="020B0604020202020204" pitchFamily="34" charset="0"/>
                <a:cs typeface="Arial" panose="020B0604020202020204" pitchFamily="34" charset="0"/>
              </a:rPr>
              <a:t> end </a:t>
            </a:r>
            <a:r>
              <a:rPr lang="it-IT" sz="2400" i="1" dirty="0" err="1">
                <a:latin typeface="Arial" panose="020B0604020202020204" pitchFamily="34" charset="0"/>
                <a:cs typeface="Arial" panose="020B0604020202020204" pitchFamily="34" charset="0"/>
              </a:rPr>
              <a:t>tidal</a:t>
            </a:r>
            <a:r>
              <a:rPr lang="it-IT" sz="2400" i="1" dirty="0">
                <a:latin typeface="Arial" panose="020B0604020202020204" pitchFamily="34" charset="0"/>
                <a:cs typeface="Arial" panose="020B0604020202020204" pitchFamily="34" charset="0"/>
              </a:rPr>
              <a:t> carbon </a:t>
            </a:r>
            <a:r>
              <a:rPr lang="it-IT" sz="2400" i="1" dirty="0" err="1">
                <a:latin typeface="Arial" panose="020B0604020202020204" pitchFamily="34" charset="0"/>
                <a:cs typeface="Arial" panose="020B0604020202020204" pitchFamily="34" charset="0"/>
              </a:rPr>
              <a:t>dioxide</a:t>
            </a:r>
            <a:r>
              <a:rPr lang="it-IT" sz="2400" i="1" dirty="0">
                <a:latin typeface="Arial" panose="020B0604020202020204" pitchFamily="34" charset="0"/>
                <a:cs typeface="Arial" panose="020B0604020202020204" pitchFamily="34" charset="0"/>
              </a:rPr>
              <a:t>, </a:t>
            </a:r>
            <a:r>
              <a:rPr lang="it-IT" sz="2400" i="1" dirty="0" err="1">
                <a:latin typeface="Arial" panose="020B0604020202020204" pitchFamily="34" charset="0"/>
                <a:cs typeface="Arial" panose="020B0604020202020204" pitchFamily="34" charset="0"/>
              </a:rPr>
              <a:t>measuring</a:t>
            </a:r>
            <a:r>
              <a:rPr lang="it-IT" sz="2400" i="1" dirty="0">
                <a:latin typeface="Arial" panose="020B0604020202020204" pitchFamily="34" charset="0"/>
                <a:cs typeface="Arial" panose="020B0604020202020204" pitchFamily="34" charset="0"/>
              </a:rPr>
              <a:t> apnea and/or </a:t>
            </a:r>
            <a:r>
              <a:rPr lang="it-IT" sz="2400" i="1" dirty="0" err="1">
                <a:latin typeface="Arial" panose="020B0604020202020204" pitchFamily="34" charset="0"/>
                <a:cs typeface="Arial" panose="020B0604020202020204" pitchFamily="34" charset="0"/>
              </a:rPr>
              <a:t>ventilation</a:t>
            </a:r>
            <a:endParaRPr lang="it-IT" sz="2400" i="1" dirty="0">
              <a:latin typeface="Arial" panose="020B0604020202020204" pitchFamily="34" charset="0"/>
              <a:cs typeface="Arial" panose="020B0604020202020204" pitchFamily="34" charset="0"/>
            </a:endParaRPr>
          </a:p>
        </p:txBody>
      </p:sp>
      <p:sp>
        <p:nvSpPr>
          <p:cNvPr id="10" name="Rettangolo 9"/>
          <p:cNvSpPr/>
          <p:nvPr/>
        </p:nvSpPr>
        <p:spPr>
          <a:xfrm>
            <a:off x="7394499" y="525379"/>
            <a:ext cx="3984701" cy="783869"/>
          </a:xfrm>
          <a:prstGeom prst="rect">
            <a:avLst/>
          </a:prstGeom>
        </p:spPr>
        <p:txBody>
          <a:bodyPr wrap="square">
            <a:spAutoFit/>
          </a:bodyPr>
          <a:lstStyle/>
          <a:p>
            <a:pPr algn="r">
              <a:lnSpc>
                <a:spcPct val="107000"/>
              </a:lnSpc>
              <a:spcAft>
                <a:spcPts val="1067"/>
              </a:spcAft>
            </a:pP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ISPCOP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Review</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Course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Lecture</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2019: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Ambulatory</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Surgery</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in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Morbid</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Obesity</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Quo </a:t>
            </a:r>
            <a:r>
              <a:rPr lang="it-IT" sz="1400" i="1" dirty="0" err="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Vadis</a:t>
            </a:r>
            <a:r>
              <a:rPr lang="it-IT" sz="1400" i="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a:t>
            </a:r>
          </a:p>
        </p:txBody>
      </p:sp>
      <p:pic>
        <p:nvPicPr>
          <p:cNvPr id="11" name="Immagine 10"/>
          <p:cNvPicPr>
            <a:picLocks noChangeAspect="1"/>
          </p:cNvPicPr>
          <p:nvPr/>
        </p:nvPicPr>
        <p:blipFill>
          <a:blip r:embed="rId3"/>
          <a:stretch>
            <a:fillRect/>
          </a:stretch>
        </p:blipFill>
        <p:spPr>
          <a:xfrm>
            <a:off x="11379200" y="575588"/>
            <a:ext cx="584525" cy="584525"/>
          </a:xfrm>
          <a:prstGeom prst="rect">
            <a:avLst/>
          </a:prstGeom>
        </p:spPr>
      </p:pic>
      <p:pic>
        <p:nvPicPr>
          <p:cNvPr id="12" name="Immagine 11"/>
          <p:cNvPicPr>
            <a:picLocks noChangeAspect="1"/>
          </p:cNvPicPr>
          <p:nvPr/>
        </p:nvPicPr>
        <p:blipFill>
          <a:blip r:embed="rId4"/>
          <a:stretch>
            <a:fillRect/>
          </a:stretch>
        </p:blipFill>
        <p:spPr>
          <a:xfrm>
            <a:off x="2203081" y="2903100"/>
            <a:ext cx="1096705" cy="955609"/>
          </a:xfrm>
          <a:prstGeom prst="rect">
            <a:avLst/>
          </a:prstGeom>
        </p:spPr>
      </p:pic>
    </p:spTree>
    <p:extLst>
      <p:ext uri="{BB962C8B-B14F-4D97-AF65-F5344CB8AC3E}">
        <p14:creationId xmlns:p14="http://schemas.microsoft.com/office/powerpoint/2010/main" val="17361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05365" y="380414"/>
            <a:ext cx="5261777" cy="748988"/>
          </a:xfrm>
          <a:prstGeom prst="rect">
            <a:avLst/>
          </a:prstGeom>
        </p:spPr>
        <p:txBody>
          <a:bodyPr wrap="square">
            <a:spAutoFit/>
          </a:bodyPr>
          <a:lstStyle/>
          <a:p>
            <a:pPr>
              <a:buClr>
                <a:srgbClr val="0070C0"/>
              </a:buClr>
            </a:pPr>
            <a:r>
              <a:rPr lang="en-US" sz="4267" dirty="0">
                <a:solidFill>
                  <a:srgbClr val="0070C0"/>
                </a:solidFill>
                <a:latin typeface="Arial" panose="020B0604020202020204" pitchFamily="34" charset="0"/>
                <a:cs typeface="Arial" panose="020B0604020202020204" pitchFamily="34" charset="0"/>
              </a:rPr>
              <a:t>Depth of Anesthesia</a:t>
            </a:r>
            <a:endParaRPr lang="en-US" sz="3200" dirty="0">
              <a:solidFill>
                <a:srgbClr val="0070C0"/>
              </a:solidFill>
              <a:latin typeface="Arial" panose="020B0604020202020204" pitchFamily="34" charset="0"/>
              <a:cs typeface="Arial" panose="020B0604020202020204" pitchFamily="34" charset="0"/>
            </a:endParaRPr>
          </a:p>
        </p:txBody>
      </p:sp>
      <p:sp>
        <p:nvSpPr>
          <p:cNvPr id="3" name="Rettangolo 2"/>
          <p:cNvSpPr/>
          <p:nvPr/>
        </p:nvSpPr>
        <p:spPr>
          <a:xfrm>
            <a:off x="705364" y="1261396"/>
            <a:ext cx="9365427" cy="1077026"/>
          </a:xfrm>
          <a:prstGeom prst="rect">
            <a:avLst/>
          </a:prstGeom>
        </p:spPr>
        <p:txBody>
          <a:bodyPr wrap="square">
            <a:spAutoFit/>
          </a:bodyPr>
          <a:lstStyle/>
          <a:p>
            <a:pPr marL="380990" indent="-380990">
              <a:buFont typeface="Courier New" panose="02070309020205020404" pitchFamily="49" charset="0"/>
              <a:buChar char="o"/>
            </a:pPr>
            <a:r>
              <a:rPr lang="en-US" sz="2133" dirty="0">
                <a:solidFill>
                  <a:srgbClr val="212121"/>
                </a:solidFill>
                <a:latin typeface="Arial" panose="020B0604020202020204" pitchFamily="34" charset="0"/>
                <a:cs typeface="Arial" panose="020B0604020202020204" pitchFamily="34" charset="0"/>
              </a:rPr>
              <a:t>too deep can cause hemodynamic changes/</a:t>
            </a:r>
            <a:r>
              <a:rPr lang="en-US" sz="2133" dirty="0"/>
              <a:t>adverse cognitive outcomes</a:t>
            </a:r>
            <a:endParaRPr lang="en-US" sz="2133" dirty="0">
              <a:solidFill>
                <a:srgbClr val="212121"/>
              </a:solidFill>
              <a:latin typeface="Arial" panose="020B0604020202020204" pitchFamily="34" charset="0"/>
              <a:cs typeface="Arial" panose="020B0604020202020204" pitchFamily="34" charset="0"/>
            </a:endParaRPr>
          </a:p>
          <a:p>
            <a:pPr marL="380990" indent="-380990">
              <a:buFont typeface="Courier New" panose="02070309020205020404" pitchFamily="49" charset="0"/>
              <a:buChar char="o"/>
            </a:pPr>
            <a:r>
              <a:rPr lang="en-US" sz="2133" dirty="0">
                <a:solidFill>
                  <a:srgbClr val="212121"/>
                </a:solidFill>
                <a:latin typeface="Arial" panose="020B0604020202020204" pitchFamily="34" charset="0"/>
                <a:cs typeface="Arial" panose="020B0604020202020204" pitchFamily="34" charset="0"/>
              </a:rPr>
              <a:t>too light carries the risk of recall or awareness</a:t>
            </a:r>
          </a:p>
          <a:p>
            <a:pPr marL="380990" indent="-380990">
              <a:buFont typeface="Courier New" panose="02070309020205020404" pitchFamily="49" charset="0"/>
              <a:buChar char="o"/>
            </a:pPr>
            <a:r>
              <a:rPr lang="en-US" sz="2133" dirty="0">
                <a:solidFill>
                  <a:srgbClr val="212121"/>
                </a:solidFill>
                <a:latin typeface="Arial" panose="020B0604020202020204" pitchFamily="34" charset="0"/>
                <a:cs typeface="Arial" panose="020B0604020202020204" pitchFamily="34" charset="0"/>
              </a:rPr>
              <a:t>critical in fragile and high risk patients</a:t>
            </a:r>
            <a:endParaRPr lang="it-IT" sz="2133" dirty="0">
              <a:latin typeface="Arial" panose="020B0604020202020204" pitchFamily="34" charset="0"/>
              <a:cs typeface="Arial" panose="020B0604020202020204" pitchFamily="34" charset="0"/>
            </a:endParaRPr>
          </a:p>
        </p:txBody>
      </p:sp>
      <p:sp>
        <p:nvSpPr>
          <p:cNvPr id="4" name="Rettangolo 3"/>
          <p:cNvSpPr/>
          <p:nvPr/>
        </p:nvSpPr>
        <p:spPr>
          <a:xfrm>
            <a:off x="705363" y="2637477"/>
            <a:ext cx="4310207" cy="748988"/>
          </a:xfrm>
          <a:prstGeom prst="rect">
            <a:avLst/>
          </a:prstGeom>
        </p:spPr>
        <p:txBody>
          <a:bodyPr wrap="square">
            <a:spAutoFit/>
          </a:bodyPr>
          <a:lstStyle/>
          <a:p>
            <a:pPr>
              <a:buClr>
                <a:srgbClr val="0070C0"/>
              </a:buClr>
            </a:pPr>
            <a:r>
              <a:rPr lang="en-US" sz="4267" dirty="0">
                <a:solidFill>
                  <a:srgbClr val="0070C0"/>
                </a:solidFill>
                <a:latin typeface="Arial" panose="020B0604020202020204" pitchFamily="34" charset="0"/>
                <a:cs typeface="Arial" panose="020B0604020202020204" pitchFamily="34" charset="0"/>
              </a:rPr>
              <a:t>ERABS protocol</a:t>
            </a:r>
          </a:p>
        </p:txBody>
      </p:sp>
      <p:sp>
        <p:nvSpPr>
          <p:cNvPr id="5" name="Rettangolo 4"/>
          <p:cNvSpPr/>
          <p:nvPr/>
        </p:nvSpPr>
        <p:spPr>
          <a:xfrm>
            <a:off x="705362" y="3732894"/>
            <a:ext cx="10911599" cy="1733488"/>
          </a:xfrm>
          <a:prstGeom prst="rect">
            <a:avLst/>
          </a:prstGeom>
        </p:spPr>
        <p:txBody>
          <a:bodyPr wrap="square">
            <a:spAutoFit/>
          </a:bodyPr>
          <a:lstStyle/>
          <a:p>
            <a:pPr marL="380990" indent="-380990">
              <a:buFont typeface="Courier New" panose="02070309020205020404" pitchFamily="49" charset="0"/>
              <a:buChar char="o"/>
            </a:pPr>
            <a:r>
              <a:rPr lang="en-US" sz="2133" dirty="0"/>
              <a:t>using BIS for anesthetic depth guidance may lead to faster emergence and shortened stay in the recovery room</a:t>
            </a:r>
          </a:p>
          <a:p>
            <a:pPr marL="380990" indent="-380990">
              <a:buFont typeface="Courier New" panose="02070309020205020404" pitchFamily="49" charset="0"/>
              <a:buChar char="o"/>
            </a:pPr>
            <a:r>
              <a:rPr lang="en-US" sz="2133" dirty="0"/>
              <a:t>titrate your anesthesia path (anesthetics and body weight/p</a:t>
            </a:r>
            <a:r>
              <a:rPr lang="it-IT" sz="2133" dirty="0" err="1"/>
              <a:t>harmacokinetics</a:t>
            </a:r>
            <a:r>
              <a:rPr lang="en-US" sz="2133" dirty="0"/>
              <a:t>)</a:t>
            </a:r>
          </a:p>
          <a:p>
            <a:pPr marL="380990" indent="-380990">
              <a:buFont typeface="Courier New" panose="02070309020205020404" pitchFamily="49" charset="0"/>
              <a:buChar char="o"/>
            </a:pPr>
            <a:r>
              <a:rPr lang="en-US" sz="2133" dirty="0"/>
              <a:t>customize anesthesia by measuring (safety)</a:t>
            </a:r>
          </a:p>
          <a:p>
            <a:pPr>
              <a:buClrTx/>
            </a:pPr>
            <a:endParaRPr lang="en-US" sz="2133" dirty="0">
              <a:solidFill>
                <a:srgbClr val="0070C0"/>
              </a:solidFill>
              <a:latin typeface="Arial" panose="020B0604020202020204" pitchFamily="34" charset="0"/>
              <a:cs typeface="Arial" panose="020B0604020202020204" pitchFamily="34" charset="0"/>
            </a:endParaRPr>
          </a:p>
        </p:txBody>
      </p:sp>
      <p:pic>
        <p:nvPicPr>
          <p:cNvPr id="6" name="Immagine 5"/>
          <p:cNvPicPr>
            <a:picLocks noChangeAspect="1"/>
          </p:cNvPicPr>
          <p:nvPr/>
        </p:nvPicPr>
        <p:blipFill>
          <a:blip r:embed="rId2"/>
          <a:stretch>
            <a:fillRect/>
          </a:stretch>
        </p:blipFill>
        <p:spPr>
          <a:xfrm>
            <a:off x="9119219" y="5351380"/>
            <a:ext cx="2497743" cy="1225744"/>
          </a:xfrm>
          <a:prstGeom prst="rect">
            <a:avLst/>
          </a:prstGeom>
        </p:spPr>
      </p:pic>
      <p:pic>
        <p:nvPicPr>
          <p:cNvPr id="7" name="Immagine 6"/>
          <p:cNvPicPr>
            <a:picLocks noChangeAspect="1"/>
          </p:cNvPicPr>
          <p:nvPr/>
        </p:nvPicPr>
        <p:blipFill>
          <a:blip r:embed="rId3"/>
          <a:stretch>
            <a:fillRect/>
          </a:stretch>
        </p:blipFill>
        <p:spPr>
          <a:xfrm>
            <a:off x="10463729" y="380413"/>
            <a:ext cx="1153232" cy="1070859"/>
          </a:xfrm>
          <a:prstGeom prst="rect">
            <a:avLst/>
          </a:prstGeom>
        </p:spPr>
      </p:pic>
    </p:spTree>
    <p:extLst>
      <p:ext uri="{BB962C8B-B14F-4D97-AF65-F5344CB8AC3E}">
        <p14:creationId xmlns:p14="http://schemas.microsoft.com/office/powerpoint/2010/main" val="84613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05364" y="182174"/>
            <a:ext cx="6520627" cy="748988"/>
          </a:xfrm>
          <a:prstGeom prst="rect">
            <a:avLst/>
          </a:prstGeom>
        </p:spPr>
        <p:txBody>
          <a:bodyPr wrap="square">
            <a:spAutoFit/>
          </a:bodyPr>
          <a:lstStyle/>
          <a:p>
            <a:pPr>
              <a:buClr>
                <a:srgbClr val="0070C0"/>
              </a:buClr>
            </a:pPr>
            <a:r>
              <a:rPr lang="en-US" sz="4267" dirty="0">
                <a:solidFill>
                  <a:srgbClr val="0070C0"/>
                </a:solidFill>
                <a:latin typeface="Arial" panose="020B0604020202020204" pitchFamily="34" charset="0"/>
                <a:cs typeface="Arial" panose="020B0604020202020204" pitchFamily="34" charset="0"/>
              </a:rPr>
              <a:t>Neuromuscular Blockade</a:t>
            </a:r>
            <a:endParaRPr lang="en-US" sz="3200" dirty="0">
              <a:solidFill>
                <a:srgbClr val="0070C0"/>
              </a:solidFill>
              <a:latin typeface="Arial" panose="020B0604020202020204" pitchFamily="34" charset="0"/>
              <a:cs typeface="Arial" panose="020B0604020202020204" pitchFamily="34" charset="0"/>
            </a:endParaRPr>
          </a:p>
        </p:txBody>
      </p:sp>
      <p:sp>
        <p:nvSpPr>
          <p:cNvPr id="3" name="Rettangolo 2"/>
          <p:cNvSpPr/>
          <p:nvPr/>
        </p:nvSpPr>
        <p:spPr>
          <a:xfrm>
            <a:off x="705364" y="827567"/>
            <a:ext cx="7630792" cy="1015663"/>
          </a:xfrm>
          <a:prstGeom prst="rect">
            <a:avLst/>
          </a:prstGeom>
        </p:spPr>
        <p:txBody>
          <a:bodyPr wrap="square">
            <a:spAutoFit/>
          </a:bodyPr>
          <a:lstStyle/>
          <a:p>
            <a:r>
              <a:rPr lang="it-IT" sz="2000" dirty="0" err="1">
                <a:solidFill>
                  <a:srgbClr val="1B1B1B"/>
                </a:solidFill>
                <a:latin typeface="Arial" panose="020B0604020202020204" pitchFamily="34" charset="0"/>
                <a:cs typeface="Arial" panose="020B0604020202020204" pitchFamily="34" charset="0"/>
              </a:rPr>
              <a:t>Deep</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neuromuscular</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blockade</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during</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laparoscopic</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bariatric</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surgery</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facilitates</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ventilation</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provides</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stable</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surgical</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conditions</a:t>
            </a:r>
            <a:r>
              <a:rPr lang="it-IT" sz="2000" dirty="0">
                <a:solidFill>
                  <a:srgbClr val="1B1B1B"/>
                </a:solidFill>
                <a:latin typeface="Arial" panose="020B0604020202020204" pitchFamily="34" charset="0"/>
                <a:cs typeface="Arial" panose="020B0604020202020204" pitchFamily="34" charset="0"/>
              </a:rPr>
              <a:t>, and </a:t>
            </a:r>
            <a:r>
              <a:rPr lang="it-IT" sz="2000" dirty="0" err="1">
                <a:solidFill>
                  <a:srgbClr val="1B1B1B"/>
                </a:solidFill>
                <a:latin typeface="Arial" panose="020B0604020202020204" pitchFamily="34" charset="0"/>
                <a:cs typeface="Arial" panose="020B0604020202020204" pitchFamily="34" charset="0"/>
              </a:rPr>
              <a:t>is</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associated</a:t>
            </a:r>
            <a:r>
              <a:rPr lang="it-IT" sz="2000" dirty="0">
                <a:solidFill>
                  <a:srgbClr val="1B1B1B"/>
                </a:solidFill>
                <a:latin typeface="Arial" panose="020B0604020202020204" pitchFamily="34" charset="0"/>
                <a:cs typeface="Arial" panose="020B0604020202020204" pitchFamily="34" charset="0"/>
              </a:rPr>
              <a:t> with </a:t>
            </a:r>
            <a:r>
              <a:rPr lang="it-IT" sz="2000" dirty="0" err="1">
                <a:solidFill>
                  <a:srgbClr val="1B1B1B"/>
                </a:solidFill>
                <a:latin typeface="Arial" panose="020B0604020202020204" pitchFamily="34" charset="0"/>
                <a:cs typeface="Arial" panose="020B0604020202020204" pitchFamily="34" charset="0"/>
              </a:rPr>
              <a:t>less</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postoperative</a:t>
            </a:r>
            <a:r>
              <a:rPr lang="it-IT" sz="2000" dirty="0">
                <a:solidFill>
                  <a:srgbClr val="1B1B1B"/>
                </a:solidFill>
                <a:latin typeface="Arial" panose="020B0604020202020204" pitchFamily="34" charset="0"/>
                <a:cs typeface="Arial" panose="020B0604020202020204" pitchFamily="34" charset="0"/>
              </a:rPr>
              <a:t> </a:t>
            </a:r>
            <a:r>
              <a:rPr lang="it-IT" sz="2000" dirty="0" err="1">
                <a:solidFill>
                  <a:srgbClr val="1B1B1B"/>
                </a:solidFill>
                <a:latin typeface="Arial" panose="020B0604020202020204" pitchFamily="34" charset="0"/>
                <a:cs typeface="Arial" panose="020B0604020202020204" pitchFamily="34" charset="0"/>
              </a:rPr>
              <a:t>pain</a:t>
            </a:r>
            <a:r>
              <a:rPr lang="it-IT" sz="2000" dirty="0">
                <a:solidFill>
                  <a:srgbClr val="1B1B1B"/>
                </a:solidFill>
                <a:latin typeface="Arial" panose="020B0604020202020204" pitchFamily="34" charset="0"/>
                <a:cs typeface="Arial" panose="020B0604020202020204" pitchFamily="34" charset="0"/>
              </a:rPr>
              <a:t>.</a:t>
            </a:r>
            <a:endParaRPr lang="it-IT" sz="2000" u="sng" baseline="30000" dirty="0">
              <a:solidFill>
                <a:srgbClr val="005EA2"/>
              </a:solidFill>
              <a:latin typeface="Arial" panose="020B0604020202020204" pitchFamily="34" charset="0"/>
              <a:cs typeface="Arial" panose="020B0604020202020204" pitchFamily="34" charset="0"/>
            </a:endParaRPr>
          </a:p>
        </p:txBody>
      </p:sp>
      <p:sp>
        <p:nvSpPr>
          <p:cNvPr id="4" name="Rettangolo 3"/>
          <p:cNvSpPr/>
          <p:nvPr/>
        </p:nvSpPr>
        <p:spPr>
          <a:xfrm>
            <a:off x="777697" y="5110685"/>
            <a:ext cx="9546724" cy="1015663"/>
          </a:xfrm>
          <a:prstGeom prst="rect">
            <a:avLst/>
          </a:prstGeom>
        </p:spPr>
        <p:txBody>
          <a:bodyPr wrap="square">
            <a:spAutoFit/>
          </a:bodyPr>
          <a:lstStyle/>
          <a:p>
            <a:pPr algn="just"/>
            <a:r>
              <a:rPr lang="it-IT" sz="2000" i="1" dirty="0">
                <a:solidFill>
                  <a:srgbClr val="0070C0"/>
                </a:solidFill>
                <a:latin typeface="Arial" panose="020B0604020202020204" pitchFamily="34" charset="0"/>
                <a:cs typeface="Arial" panose="020B0604020202020204" pitchFamily="34" charset="0"/>
              </a:rPr>
              <a:t>complete </a:t>
            </a:r>
            <a:r>
              <a:rPr lang="it-IT" sz="2000" i="1" dirty="0" err="1">
                <a:solidFill>
                  <a:srgbClr val="0070C0"/>
                </a:solidFill>
                <a:latin typeface="Arial" panose="020B0604020202020204" pitchFamily="34" charset="0"/>
                <a:cs typeface="Arial" panose="020B0604020202020204" pitchFamily="34" charset="0"/>
              </a:rPr>
              <a:t>recovery</a:t>
            </a:r>
            <a:r>
              <a:rPr lang="it-IT" sz="2000" i="1" dirty="0">
                <a:solidFill>
                  <a:srgbClr val="0070C0"/>
                </a:solidFill>
                <a:latin typeface="Arial" panose="020B0604020202020204" pitchFamily="34" charset="0"/>
                <a:cs typeface="Arial" panose="020B0604020202020204" pitchFamily="34" charset="0"/>
              </a:rPr>
              <a:t> of </a:t>
            </a:r>
            <a:r>
              <a:rPr lang="it-IT" sz="2000" i="1" dirty="0" err="1">
                <a:solidFill>
                  <a:srgbClr val="0070C0"/>
                </a:solidFill>
                <a:latin typeface="Arial" panose="020B0604020202020204" pitchFamily="34" charset="0"/>
                <a:cs typeface="Arial" panose="020B0604020202020204" pitchFamily="34" charset="0"/>
              </a:rPr>
              <a:t>neuromuscular</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function</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after</a:t>
            </a:r>
            <a:r>
              <a:rPr lang="it-IT" sz="2000" i="1" dirty="0">
                <a:solidFill>
                  <a:srgbClr val="0070C0"/>
                </a:solidFill>
                <a:latin typeface="Arial" panose="020B0604020202020204" pitchFamily="34" charset="0"/>
                <a:cs typeface="Arial" panose="020B0604020202020204" pitchFamily="34" charset="0"/>
              </a:rPr>
              <a:t> general </a:t>
            </a:r>
            <a:r>
              <a:rPr lang="it-IT" sz="2000" i="1" dirty="0" err="1">
                <a:solidFill>
                  <a:srgbClr val="0070C0"/>
                </a:solidFill>
                <a:latin typeface="Arial" panose="020B0604020202020204" pitchFamily="34" charset="0"/>
                <a:cs typeface="Arial" panose="020B0604020202020204" pitchFamily="34" charset="0"/>
              </a:rPr>
              <a:t>anesthesia</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is</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necessary</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because</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postoperative</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residual</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curarization</a:t>
            </a:r>
            <a:r>
              <a:rPr lang="it-IT" sz="2000" i="1" dirty="0">
                <a:solidFill>
                  <a:srgbClr val="0070C0"/>
                </a:solidFill>
                <a:latin typeface="Arial" panose="020B0604020202020204" pitchFamily="34" charset="0"/>
                <a:cs typeface="Arial" panose="020B0604020202020204" pitchFamily="34" charset="0"/>
              </a:rPr>
              <a:t> (PORC) </a:t>
            </a:r>
            <a:r>
              <a:rPr lang="it-IT" sz="2000" i="1" dirty="0" err="1">
                <a:solidFill>
                  <a:srgbClr val="0070C0"/>
                </a:solidFill>
                <a:latin typeface="Arial" panose="020B0604020202020204" pitchFamily="34" charset="0"/>
                <a:cs typeface="Arial" panose="020B0604020202020204" pitchFamily="34" charset="0"/>
              </a:rPr>
              <a:t>results</a:t>
            </a:r>
            <a:r>
              <a:rPr lang="it-IT" sz="2000" i="1" dirty="0">
                <a:solidFill>
                  <a:srgbClr val="0070C0"/>
                </a:solidFill>
                <a:latin typeface="Arial" panose="020B0604020202020204" pitchFamily="34" charset="0"/>
                <a:cs typeface="Arial" panose="020B0604020202020204" pitchFamily="34" charset="0"/>
              </a:rPr>
              <a:t> in </a:t>
            </a:r>
            <a:r>
              <a:rPr lang="it-IT" sz="2000" i="1" dirty="0" err="1">
                <a:solidFill>
                  <a:srgbClr val="0070C0"/>
                </a:solidFill>
                <a:latin typeface="Arial" panose="020B0604020202020204" pitchFamily="34" charset="0"/>
                <a:cs typeface="Arial" panose="020B0604020202020204" pitchFamily="34" charset="0"/>
              </a:rPr>
              <a:t>upper</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airway</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obstruction</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hypoxia</a:t>
            </a:r>
            <a:r>
              <a:rPr lang="it-IT" sz="2000" i="1" dirty="0">
                <a:solidFill>
                  <a:srgbClr val="0070C0"/>
                </a:solidFill>
                <a:latin typeface="Arial" panose="020B0604020202020204" pitchFamily="34" charset="0"/>
                <a:cs typeface="Arial" panose="020B0604020202020204" pitchFamily="34" charset="0"/>
              </a:rPr>
              <a:t>, and </a:t>
            </a:r>
            <a:r>
              <a:rPr lang="it-IT" sz="2000" i="1" dirty="0" err="1">
                <a:solidFill>
                  <a:srgbClr val="0070C0"/>
                </a:solidFill>
                <a:latin typeface="Arial" panose="020B0604020202020204" pitchFamily="34" charset="0"/>
                <a:cs typeface="Arial" panose="020B0604020202020204" pitchFamily="34" charset="0"/>
              </a:rPr>
              <a:t>postoperative</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pulmonary</a:t>
            </a:r>
            <a:r>
              <a:rPr lang="it-IT" sz="2000" i="1" dirty="0">
                <a:solidFill>
                  <a:srgbClr val="0070C0"/>
                </a:solidFill>
                <a:latin typeface="Arial" panose="020B0604020202020204" pitchFamily="34" charset="0"/>
                <a:cs typeface="Arial" panose="020B0604020202020204" pitchFamily="34" charset="0"/>
              </a:rPr>
              <a:t> </a:t>
            </a:r>
            <a:r>
              <a:rPr lang="it-IT" sz="2000" i="1" dirty="0" err="1">
                <a:solidFill>
                  <a:srgbClr val="0070C0"/>
                </a:solidFill>
                <a:latin typeface="Arial" panose="020B0604020202020204" pitchFamily="34" charset="0"/>
                <a:cs typeface="Arial" panose="020B0604020202020204" pitchFamily="34" charset="0"/>
              </a:rPr>
              <a:t>complications</a:t>
            </a:r>
            <a:endParaRPr lang="it-IT" sz="2000" i="1" dirty="0">
              <a:solidFill>
                <a:srgbClr val="0070C0"/>
              </a:solidFill>
              <a:latin typeface="Arial" panose="020B0604020202020204" pitchFamily="34" charset="0"/>
              <a:cs typeface="Arial" panose="020B0604020202020204" pitchFamily="34" charset="0"/>
            </a:endParaRPr>
          </a:p>
        </p:txBody>
      </p:sp>
      <p:pic>
        <p:nvPicPr>
          <p:cNvPr id="5" name="Immagine 4"/>
          <p:cNvPicPr>
            <a:picLocks noChangeAspect="1"/>
          </p:cNvPicPr>
          <p:nvPr/>
        </p:nvPicPr>
        <p:blipFill rotWithShape="1">
          <a:blip r:embed="rId2"/>
          <a:srcRect t="4027" r="2853" b="2647"/>
          <a:stretch/>
        </p:blipFill>
        <p:spPr>
          <a:xfrm>
            <a:off x="9228251" y="151311"/>
            <a:ext cx="2537523" cy="3192560"/>
          </a:xfrm>
          <a:prstGeom prst="rect">
            <a:avLst/>
          </a:prstGeom>
        </p:spPr>
      </p:pic>
      <p:sp>
        <p:nvSpPr>
          <p:cNvPr id="6" name="Rettangolo 5"/>
          <p:cNvSpPr/>
          <p:nvPr/>
        </p:nvSpPr>
        <p:spPr>
          <a:xfrm>
            <a:off x="781784" y="2212639"/>
            <a:ext cx="7041816"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80990" indent="-380990">
              <a:buFont typeface="Courier New" panose="02070309020205020404" pitchFamily="49" charset="0"/>
              <a:buChar char="o"/>
            </a:pPr>
            <a:r>
              <a:rPr lang="en-US" sz="2000" dirty="0">
                <a:latin typeface="Arial" panose="020B0604020202020204" pitchFamily="34" charset="0"/>
                <a:cs typeface="Arial" panose="020B0604020202020204" pitchFamily="34" charset="0"/>
              </a:rPr>
              <a:t>the combination of using muscle relaxants, without monitoring their effect, and without reversing them, incurred a risk for AAGA that was roughly </a:t>
            </a:r>
            <a:r>
              <a:rPr lang="en-US" sz="2000" b="1" dirty="0">
                <a:latin typeface="Arial" panose="020B0604020202020204" pitchFamily="34" charset="0"/>
                <a:cs typeface="Arial" panose="020B0604020202020204" pitchFamily="34" charset="0"/>
              </a:rPr>
              <a:t>16 times greater </a:t>
            </a:r>
          </a:p>
          <a:p>
            <a:pPr marL="380990" indent="-380990">
              <a:buFont typeface="Courier New" panose="02070309020205020404" pitchFamily="49" charset="0"/>
              <a:buChar char="o"/>
            </a:pPr>
            <a:r>
              <a:rPr lang="en-US" sz="2000" dirty="0">
                <a:latin typeface="Arial" panose="020B0604020202020204" pitchFamily="34" charset="0"/>
                <a:cs typeface="Arial" panose="020B0604020202020204" pitchFamily="34" charset="0"/>
              </a:rPr>
              <a:t>over </a:t>
            </a:r>
            <a:r>
              <a:rPr lang="en-US" sz="2000" b="1" dirty="0">
                <a:latin typeface="Arial" panose="020B0604020202020204" pitchFamily="34" charset="0"/>
                <a:cs typeface="Arial" panose="020B0604020202020204" pitchFamily="34" charset="0"/>
              </a:rPr>
              <a:t>three times as many obese patients </a:t>
            </a:r>
            <a:r>
              <a:rPr lang="en-US" sz="2000" dirty="0">
                <a:latin typeface="Arial" panose="020B0604020202020204" pitchFamily="34" charset="0"/>
                <a:cs typeface="Arial" panose="020B0604020202020204" pitchFamily="34" charset="0"/>
              </a:rPr>
              <a:t>experienced AAGA as non obese</a:t>
            </a:r>
          </a:p>
          <a:p>
            <a:pPr marL="380990" indent="-380990">
              <a:buFont typeface="Courier New" panose="02070309020205020404" pitchFamily="49" charset="0"/>
              <a:buChar char="o"/>
            </a:pPr>
            <a:r>
              <a:rPr lang="en-US" sz="2000" dirty="0">
                <a:latin typeface="Arial" panose="020B0604020202020204" pitchFamily="34" charset="0"/>
                <a:cs typeface="Arial" panose="020B0604020202020204" pitchFamily="34" charset="0"/>
              </a:rPr>
              <a:t>the incidence of postoperative residual blockade is </a:t>
            </a:r>
            <a:r>
              <a:rPr lang="en-US" sz="2000" b="1" dirty="0">
                <a:latin typeface="Arial" panose="020B0604020202020204" pitchFamily="34" charset="0"/>
                <a:cs typeface="Arial" panose="020B0604020202020204" pitchFamily="34" charset="0"/>
              </a:rPr>
              <a:t>higher in the </a:t>
            </a:r>
            <a:r>
              <a:rPr lang="it-IT" sz="2000" b="1" dirty="0">
                <a:latin typeface="Arial" panose="020B0604020202020204" pitchFamily="34" charset="0"/>
                <a:cs typeface="Arial" panose="020B0604020202020204" pitchFamily="34" charset="0"/>
              </a:rPr>
              <a:t>obese </a:t>
            </a:r>
            <a:r>
              <a:rPr lang="it-IT" sz="2000" b="1" dirty="0" err="1">
                <a:latin typeface="Arial" panose="020B0604020202020204" pitchFamily="34" charset="0"/>
                <a:cs typeface="Arial" panose="020B0604020202020204" pitchFamily="34" charset="0"/>
              </a:rPr>
              <a:t>patient</a:t>
            </a:r>
            <a:endParaRPr lang="it-IT" sz="2000" b="1" dirty="0">
              <a:latin typeface="Arial" panose="020B0604020202020204" pitchFamily="34" charset="0"/>
              <a:cs typeface="Arial" panose="020B0604020202020204" pitchFamily="34" charset="0"/>
            </a:endParaRPr>
          </a:p>
        </p:txBody>
      </p:sp>
      <p:pic>
        <p:nvPicPr>
          <p:cNvPr id="9" name="Immagine 8"/>
          <p:cNvPicPr>
            <a:picLocks noChangeAspect="1"/>
          </p:cNvPicPr>
          <p:nvPr/>
        </p:nvPicPr>
        <p:blipFill>
          <a:blip r:embed="rId3"/>
          <a:stretch>
            <a:fillRect/>
          </a:stretch>
        </p:blipFill>
        <p:spPr>
          <a:xfrm>
            <a:off x="10516840" y="6025619"/>
            <a:ext cx="1248933" cy="685943"/>
          </a:xfrm>
          <a:prstGeom prst="rect">
            <a:avLst/>
          </a:prstGeom>
        </p:spPr>
      </p:pic>
      <p:sp>
        <p:nvSpPr>
          <p:cNvPr id="10" name="Rettangolo 9"/>
          <p:cNvSpPr/>
          <p:nvPr/>
        </p:nvSpPr>
        <p:spPr>
          <a:xfrm>
            <a:off x="781786" y="6251120"/>
            <a:ext cx="9635933" cy="4205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133" dirty="0" err="1">
                <a:solidFill>
                  <a:srgbClr val="0070C0"/>
                </a:solidFill>
                <a:latin typeface="Arial" panose="020B0604020202020204" pitchFamily="34" charset="0"/>
                <a:cs typeface="Arial" panose="020B0604020202020204" pitchFamily="34" charset="0"/>
              </a:rPr>
              <a:t>neuromuscular</a:t>
            </a:r>
            <a:r>
              <a:rPr lang="it-IT" sz="2133" dirty="0">
                <a:solidFill>
                  <a:srgbClr val="0070C0"/>
                </a:solidFill>
                <a:latin typeface="Arial" panose="020B0604020202020204" pitchFamily="34" charset="0"/>
                <a:cs typeface="Arial" panose="020B0604020202020204" pitchFamily="34" charset="0"/>
              </a:rPr>
              <a:t> </a:t>
            </a:r>
            <a:r>
              <a:rPr lang="it-IT" sz="2133" dirty="0" err="1">
                <a:solidFill>
                  <a:srgbClr val="0070C0"/>
                </a:solidFill>
                <a:latin typeface="Arial" panose="020B0604020202020204" pitchFamily="34" charset="0"/>
                <a:cs typeface="Arial" panose="020B0604020202020204" pitchFamily="34" charset="0"/>
              </a:rPr>
              <a:t>blockade</a:t>
            </a:r>
            <a:r>
              <a:rPr lang="it-IT" sz="2133" dirty="0">
                <a:solidFill>
                  <a:srgbClr val="0070C0"/>
                </a:solidFill>
                <a:latin typeface="Arial" panose="020B0604020202020204" pitchFamily="34" charset="0"/>
                <a:cs typeface="Arial" panose="020B0604020202020204" pitchFamily="34" charset="0"/>
              </a:rPr>
              <a:t> </a:t>
            </a:r>
            <a:r>
              <a:rPr lang="it-IT" sz="2133" dirty="0" err="1">
                <a:solidFill>
                  <a:srgbClr val="0070C0"/>
                </a:solidFill>
                <a:latin typeface="Arial" panose="020B0604020202020204" pitchFamily="34" charset="0"/>
                <a:cs typeface="Arial" panose="020B0604020202020204" pitchFamily="34" charset="0"/>
              </a:rPr>
              <a:t>should</a:t>
            </a:r>
            <a:r>
              <a:rPr lang="it-IT" sz="2133" dirty="0">
                <a:solidFill>
                  <a:srgbClr val="0070C0"/>
                </a:solidFill>
                <a:latin typeface="Arial" panose="020B0604020202020204" pitchFamily="34" charset="0"/>
                <a:cs typeface="Arial" panose="020B0604020202020204" pitchFamily="34" charset="0"/>
              </a:rPr>
              <a:t> be </a:t>
            </a:r>
            <a:r>
              <a:rPr lang="en-US" sz="2133" dirty="0">
                <a:solidFill>
                  <a:srgbClr val="0070C0"/>
                </a:solidFill>
                <a:latin typeface="Arial" panose="020B0604020202020204" pitchFamily="34" charset="0"/>
                <a:cs typeface="Arial" panose="020B0604020202020204" pitchFamily="34" charset="0"/>
              </a:rPr>
              <a:t>assessed and reversed prior to </a:t>
            </a:r>
            <a:r>
              <a:rPr lang="en-US" sz="2133" dirty="0" err="1">
                <a:solidFill>
                  <a:srgbClr val="0070C0"/>
                </a:solidFill>
                <a:latin typeface="Arial" panose="020B0604020202020204" pitchFamily="34" charset="0"/>
                <a:cs typeface="Arial" panose="020B0604020202020204" pitchFamily="34" charset="0"/>
              </a:rPr>
              <a:t>extubation</a:t>
            </a:r>
            <a:endParaRPr lang="it-IT" sz="2133" dirty="0">
              <a:solidFill>
                <a:srgbClr val="0070C0"/>
              </a:solidFill>
              <a:latin typeface="Arial" panose="020B0604020202020204" pitchFamily="34" charset="0"/>
              <a:cs typeface="Arial" panose="020B0604020202020204" pitchFamily="34" charset="0"/>
            </a:endParaRPr>
          </a:p>
        </p:txBody>
      </p:sp>
      <p:sp>
        <p:nvSpPr>
          <p:cNvPr id="11" name="CasellaDiTesto 10"/>
          <p:cNvSpPr txBox="1"/>
          <p:nvPr/>
        </p:nvSpPr>
        <p:spPr>
          <a:xfrm>
            <a:off x="10308682" y="4714516"/>
            <a:ext cx="1665249" cy="748988"/>
          </a:xfrm>
          <a:prstGeom prst="rect">
            <a:avLst/>
          </a:prstGeom>
          <a:noFill/>
        </p:spPr>
        <p:txBody>
          <a:bodyPr wrap="square" rtlCol="0">
            <a:spAutoFit/>
          </a:bodyPr>
          <a:lstStyle/>
          <a:p>
            <a:pPr algn="ctr"/>
            <a:r>
              <a:rPr lang="it-IT" sz="4267" dirty="0">
                <a:solidFill>
                  <a:srgbClr val="0070C0"/>
                </a:solidFill>
              </a:rPr>
              <a:t>TOF</a:t>
            </a:r>
          </a:p>
        </p:txBody>
      </p:sp>
    </p:spTree>
    <p:extLst>
      <p:ext uri="{BB962C8B-B14F-4D97-AF65-F5344CB8AC3E}">
        <p14:creationId xmlns:p14="http://schemas.microsoft.com/office/powerpoint/2010/main" val="38105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37888" y="361670"/>
            <a:ext cx="8007320" cy="584775"/>
          </a:xfrm>
          <a:prstGeom prst="rect">
            <a:avLst/>
          </a:prstGeom>
        </p:spPr>
        <p:txBody>
          <a:bodyPr wrap="none">
            <a:spAutoFit/>
          </a:bodyPr>
          <a:lstStyle/>
          <a:p>
            <a:r>
              <a:rPr lang="en-US" sz="3200" dirty="0">
                <a:solidFill>
                  <a:srgbClr val="0070C0"/>
                </a:solidFill>
                <a:latin typeface="Arial" panose="020B0604020202020204" pitchFamily="34" charset="0"/>
                <a:cs typeface="Arial" panose="020B0604020202020204" pitchFamily="34" charset="0"/>
              </a:rPr>
              <a:t>Assessing the patient's response to stimuli </a:t>
            </a:r>
            <a:endParaRPr lang="it-IT" sz="3200" dirty="0"/>
          </a:p>
        </p:txBody>
      </p:sp>
      <p:sp>
        <p:nvSpPr>
          <p:cNvPr id="6" name="Title 1"/>
          <p:cNvSpPr txBox="1">
            <a:spLocks/>
          </p:cNvSpPr>
          <p:nvPr/>
        </p:nvSpPr>
        <p:spPr>
          <a:xfrm>
            <a:off x="237889" y="1387145"/>
            <a:ext cx="5387279" cy="508567"/>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buClrTx/>
              <a:buFontTx/>
            </a:pPr>
            <a:r>
              <a:rPr lang="it-IT" sz="2667" dirty="0" err="1">
                <a:latin typeface="Arial" panose="020B0604020202020204" pitchFamily="34" charset="0"/>
                <a:cs typeface="Arial" panose="020B0604020202020204" pitchFamily="34" charset="0"/>
              </a:rPr>
              <a:t>Nociception</a:t>
            </a:r>
            <a:r>
              <a:rPr lang="it-IT" sz="2667" dirty="0">
                <a:latin typeface="Arial" panose="020B0604020202020204" pitchFamily="34" charset="0"/>
                <a:cs typeface="Arial" panose="020B0604020202020204" pitchFamily="34" charset="0"/>
              </a:rPr>
              <a:t> in </a:t>
            </a:r>
            <a:r>
              <a:rPr lang="it-IT" sz="2667" dirty="0" err="1">
                <a:latin typeface="Arial" panose="020B0604020202020204" pitchFamily="34" charset="0"/>
                <a:cs typeface="Arial" panose="020B0604020202020204" pitchFamily="34" charset="0"/>
              </a:rPr>
              <a:t>Bariatric</a:t>
            </a:r>
            <a:r>
              <a:rPr lang="it-IT" sz="2667" dirty="0">
                <a:latin typeface="Arial" panose="020B0604020202020204" pitchFamily="34" charset="0"/>
                <a:cs typeface="Arial" panose="020B0604020202020204" pitchFamily="34" charset="0"/>
              </a:rPr>
              <a:t> </a:t>
            </a:r>
            <a:r>
              <a:rPr lang="it-IT" sz="2667" dirty="0" err="1">
                <a:latin typeface="Arial" panose="020B0604020202020204" pitchFamily="34" charset="0"/>
                <a:cs typeface="Arial" panose="020B0604020202020204" pitchFamily="34" charset="0"/>
              </a:rPr>
              <a:t>Patients</a:t>
            </a:r>
            <a:endParaRPr lang="it-IT" sz="2667"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463114" y="2074133"/>
            <a:ext cx="5991921" cy="1186985"/>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Tx/>
            </a:pPr>
            <a:r>
              <a:rPr lang="en-US" sz="1867" dirty="0">
                <a:latin typeface="Arial" panose="020B0604020202020204" pitchFamily="34" charset="0"/>
                <a:cs typeface="Arial" panose="020B0604020202020204" pitchFamily="34" charset="0"/>
              </a:rPr>
              <a:t>Enhanced nociceptive sensitivity</a:t>
            </a:r>
          </a:p>
          <a:p>
            <a:pPr>
              <a:buClrTx/>
            </a:pPr>
            <a:r>
              <a:rPr lang="en-US" sz="1867" dirty="0">
                <a:latin typeface="Arial" panose="020B0604020202020204" pitchFamily="34" charset="0"/>
                <a:cs typeface="Arial" panose="020B0604020202020204" pitchFamily="34" charset="0"/>
              </a:rPr>
              <a:t>Higher baseline inflammation and pain mediators</a:t>
            </a:r>
          </a:p>
          <a:p>
            <a:pPr>
              <a:buClrTx/>
            </a:pPr>
            <a:r>
              <a:rPr lang="en-US" sz="1867" dirty="0">
                <a:latin typeface="Arial" panose="020B0604020202020204" pitchFamily="34" charset="0"/>
                <a:cs typeface="Arial" panose="020B0604020202020204" pitchFamily="34" charset="0"/>
              </a:rPr>
              <a:t>Standard hemodynamic markers may be unreliable</a:t>
            </a:r>
          </a:p>
        </p:txBody>
      </p:sp>
      <p:sp>
        <p:nvSpPr>
          <p:cNvPr id="9" name="Content Placeholder 2"/>
          <p:cNvSpPr txBox="1">
            <a:spLocks/>
          </p:cNvSpPr>
          <p:nvPr/>
        </p:nvSpPr>
        <p:spPr>
          <a:xfrm>
            <a:off x="463114" y="4460655"/>
            <a:ext cx="5991921" cy="1496572"/>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Tx/>
            </a:pPr>
            <a:r>
              <a:rPr lang="en-US" sz="1867" b="1" dirty="0">
                <a:latin typeface="Arial" panose="020B0604020202020204" pitchFamily="34" charset="0"/>
                <a:cs typeface="Arial" panose="020B0604020202020204" pitchFamily="34" charset="0"/>
              </a:rPr>
              <a:t>Increased perioperative cardiovascular risk</a:t>
            </a:r>
          </a:p>
          <a:p>
            <a:pPr>
              <a:buClrTx/>
            </a:pPr>
            <a:r>
              <a:rPr lang="en-US" sz="1867" b="1" dirty="0">
                <a:latin typeface="Arial" panose="020B0604020202020204" pitchFamily="34" charset="0"/>
                <a:cs typeface="Arial" panose="020B0604020202020204" pitchFamily="34" charset="0"/>
              </a:rPr>
              <a:t>Greater intraoperative variability</a:t>
            </a:r>
          </a:p>
          <a:p>
            <a:pPr>
              <a:buClrTx/>
            </a:pPr>
            <a:r>
              <a:rPr lang="en-US" sz="1867" b="1" dirty="0">
                <a:latin typeface="Arial" panose="020B0604020202020204" pitchFamily="34" charset="0"/>
                <a:cs typeface="Arial" panose="020B0604020202020204" pitchFamily="34" charset="0"/>
              </a:rPr>
              <a:t>Poorer control of pain and stress</a:t>
            </a:r>
          </a:p>
          <a:p>
            <a:pPr>
              <a:buClrTx/>
            </a:pPr>
            <a:r>
              <a:rPr lang="en-US" sz="1867" b="1" dirty="0">
                <a:latin typeface="Arial" panose="020B0604020202020204" pitchFamily="34" charset="0"/>
                <a:cs typeface="Arial" panose="020B0604020202020204" pitchFamily="34" charset="0"/>
              </a:rPr>
              <a:t>Higher risk of opioid-related complications</a:t>
            </a:r>
          </a:p>
          <a:p>
            <a:pPr>
              <a:buClrTx/>
            </a:pPr>
            <a:endParaRPr lang="en-US" sz="1867" dirty="0">
              <a:latin typeface="Arial" panose="020B0604020202020204" pitchFamily="34" charset="0"/>
              <a:cs typeface="Arial" panose="020B0604020202020204" pitchFamily="34" charset="0"/>
            </a:endParaRPr>
          </a:p>
        </p:txBody>
      </p:sp>
      <p:sp>
        <p:nvSpPr>
          <p:cNvPr id="10" name="Title 1"/>
          <p:cNvSpPr txBox="1">
            <a:spLocks/>
          </p:cNvSpPr>
          <p:nvPr/>
        </p:nvSpPr>
        <p:spPr>
          <a:xfrm>
            <a:off x="237888" y="3581823"/>
            <a:ext cx="6217147" cy="508567"/>
          </a:xfrm>
          <a:prstGeom prst="rect">
            <a:avLst/>
          </a:prstGeom>
        </p:spPr>
        <p:style>
          <a:lnRef idx="2">
            <a:schemeClr val="accent2"/>
          </a:lnRef>
          <a:fillRef idx="1">
            <a:schemeClr val="lt1"/>
          </a:fillRef>
          <a:effectRef idx="0">
            <a:schemeClr val="accent2"/>
          </a:effectRef>
          <a:fontRef idx="minor">
            <a:schemeClr val="dk1"/>
          </a:fontRef>
        </p:style>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buClrTx/>
              <a:buFontTx/>
            </a:pPr>
            <a:r>
              <a:rPr lang="en-US" sz="2667" dirty="0">
                <a:latin typeface="Arial" panose="020B0604020202020204" pitchFamily="34" charset="0"/>
                <a:cs typeface="Arial" panose="020B0604020202020204" pitchFamily="34" charset="0"/>
              </a:rPr>
              <a:t>Clinical Impact of ANS Dysregulation</a:t>
            </a:r>
          </a:p>
        </p:txBody>
      </p:sp>
      <p:sp>
        <p:nvSpPr>
          <p:cNvPr id="11" name="Rettangolo 10"/>
          <p:cNvSpPr/>
          <p:nvPr/>
        </p:nvSpPr>
        <p:spPr>
          <a:xfrm>
            <a:off x="8605030" y="4866889"/>
            <a:ext cx="2983769" cy="1673022"/>
          </a:xfrm>
          <a:prstGeom prst="rect">
            <a:avLst/>
          </a:prstGeom>
        </p:spPr>
        <p:txBody>
          <a:bodyPr wrap="square">
            <a:spAutoFit/>
          </a:bodyPr>
          <a:lstStyle/>
          <a:p>
            <a:pPr algn="ctr">
              <a:lnSpc>
                <a:spcPct val="107000"/>
              </a:lnSpc>
              <a:spcAft>
                <a:spcPts val="1067"/>
              </a:spcAft>
            </a:pPr>
            <a:r>
              <a:rPr lang="it-IT" sz="2400" dirty="0" err="1">
                <a:solidFill>
                  <a:srgbClr val="00B050"/>
                </a:solidFill>
                <a:latin typeface="Arial" panose="020B0604020202020204" pitchFamily="34" charset="0"/>
                <a:cs typeface="Arial" panose="020B0604020202020204" pitchFamily="34" charset="0"/>
              </a:rPr>
              <a:t>Encourage</a:t>
            </a:r>
            <a:r>
              <a:rPr lang="it-IT" sz="2400" dirty="0">
                <a:solidFill>
                  <a:srgbClr val="00B050"/>
                </a:solidFill>
                <a:latin typeface="Arial" panose="020B0604020202020204" pitchFamily="34" charset="0"/>
                <a:cs typeface="Arial" panose="020B0604020202020204" pitchFamily="34" charset="0"/>
              </a:rPr>
              <a:t> the use of </a:t>
            </a:r>
            <a:r>
              <a:rPr lang="it-IT" sz="2400" dirty="0" err="1">
                <a:solidFill>
                  <a:srgbClr val="00B050"/>
                </a:solidFill>
                <a:latin typeface="Arial" panose="020B0604020202020204" pitchFamily="34" charset="0"/>
                <a:cs typeface="Arial" panose="020B0604020202020204" pitchFamily="34" charset="0"/>
              </a:rPr>
              <a:t>opioid</a:t>
            </a:r>
            <a:r>
              <a:rPr lang="it-IT" sz="2400" dirty="0">
                <a:solidFill>
                  <a:srgbClr val="00B050"/>
                </a:solidFill>
                <a:latin typeface="Arial" panose="020B0604020202020204" pitchFamily="34" charset="0"/>
                <a:cs typeface="Arial" panose="020B0604020202020204" pitchFamily="34" charset="0"/>
              </a:rPr>
              <a:t> </a:t>
            </a:r>
            <a:r>
              <a:rPr lang="it-IT" sz="2400" dirty="0" err="1">
                <a:solidFill>
                  <a:srgbClr val="00B050"/>
                </a:solidFill>
                <a:latin typeface="Arial" panose="020B0604020202020204" pitchFamily="34" charset="0"/>
                <a:cs typeface="Arial" panose="020B0604020202020204" pitchFamily="34" charset="0"/>
              </a:rPr>
              <a:t>sparing</a:t>
            </a:r>
            <a:r>
              <a:rPr lang="it-IT" sz="2400" dirty="0">
                <a:solidFill>
                  <a:srgbClr val="00B050"/>
                </a:solidFill>
                <a:latin typeface="Arial" panose="020B0604020202020204" pitchFamily="34" charset="0"/>
                <a:cs typeface="Arial" panose="020B0604020202020204" pitchFamily="34" charset="0"/>
              </a:rPr>
              <a:t> </a:t>
            </a:r>
            <a:r>
              <a:rPr lang="it-IT" sz="2400" dirty="0" err="1">
                <a:solidFill>
                  <a:srgbClr val="00B050"/>
                </a:solidFill>
                <a:latin typeface="Arial" panose="020B0604020202020204" pitchFamily="34" charset="0"/>
                <a:cs typeface="Arial" panose="020B0604020202020204" pitchFamily="34" charset="0"/>
              </a:rPr>
              <a:t>techniques</a:t>
            </a:r>
            <a:r>
              <a:rPr lang="it-IT" sz="2400" dirty="0">
                <a:solidFill>
                  <a:srgbClr val="00B050"/>
                </a:solidFill>
                <a:latin typeface="Arial" panose="020B0604020202020204" pitchFamily="34" charset="0"/>
                <a:cs typeface="Arial" panose="020B0604020202020204" pitchFamily="34" charset="0"/>
              </a:rPr>
              <a:t> </a:t>
            </a:r>
            <a:r>
              <a:rPr lang="it-IT" sz="2400" dirty="0" err="1">
                <a:solidFill>
                  <a:srgbClr val="00B050"/>
                </a:solidFill>
                <a:latin typeface="Arial" panose="020B0604020202020204" pitchFamily="34" charset="0"/>
                <a:cs typeface="Arial" panose="020B0604020202020204" pitchFamily="34" charset="0"/>
              </a:rPr>
              <a:t>when</a:t>
            </a:r>
            <a:r>
              <a:rPr lang="it-IT" sz="2400" dirty="0">
                <a:solidFill>
                  <a:srgbClr val="00B050"/>
                </a:solidFill>
                <a:latin typeface="Arial" panose="020B0604020202020204" pitchFamily="34" charset="0"/>
                <a:cs typeface="Arial" panose="020B0604020202020204" pitchFamily="34" charset="0"/>
              </a:rPr>
              <a:t> appropriate</a:t>
            </a:r>
          </a:p>
        </p:txBody>
      </p:sp>
      <p:pic>
        <p:nvPicPr>
          <p:cNvPr id="12" name="Immagine 11"/>
          <p:cNvPicPr>
            <a:picLocks noChangeAspect="1"/>
          </p:cNvPicPr>
          <p:nvPr/>
        </p:nvPicPr>
        <p:blipFill>
          <a:blip r:embed="rId2"/>
          <a:stretch>
            <a:fillRect/>
          </a:stretch>
        </p:blipFill>
        <p:spPr>
          <a:xfrm>
            <a:off x="8605030" y="572723"/>
            <a:ext cx="3041945" cy="4066184"/>
          </a:xfrm>
          <a:prstGeom prst="rect">
            <a:avLst/>
          </a:prstGeom>
        </p:spPr>
      </p:pic>
    </p:spTree>
    <p:extLst>
      <p:ext uri="{BB962C8B-B14F-4D97-AF65-F5344CB8AC3E}">
        <p14:creationId xmlns:p14="http://schemas.microsoft.com/office/powerpoint/2010/main" val="19933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806682" y="406892"/>
            <a:ext cx="6578637" cy="6044216"/>
          </a:xfrm>
          <a:prstGeom prst="rect">
            <a:avLst/>
          </a:prstGeom>
        </p:spPr>
      </p:pic>
      <p:sp>
        <p:nvSpPr>
          <p:cNvPr id="3" name="CasellaDiTesto 2"/>
          <p:cNvSpPr txBox="1"/>
          <p:nvPr/>
        </p:nvSpPr>
        <p:spPr>
          <a:xfrm>
            <a:off x="3986981" y="5620025"/>
            <a:ext cx="4218039" cy="707886"/>
          </a:xfrm>
          <a:prstGeom prst="rect">
            <a:avLst/>
          </a:prstGeom>
          <a:noFill/>
        </p:spPr>
        <p:txBody>
          <a:bodyPr wrap="square" rtlCol="0">
            <a:spAutoFit/>
          </a:bodyPr>
          <a:lstStyle/>
          <a:p>
            <a:pPr algn="ctr"/>
            <a:r>
              <a:rPr lang="it-IT" sz="4000" dirty="0" err="1">
                <a:solidFill>
                  <a:schemeClr val="bg1"/>
                </a:solidFill>
                <a:latin typeface="Arial" panose="020B0604020202020204" pitchFamily="34" charset="0"/>
                <a:cs typeface="Arial" panose="020B0604020202020204" pitchFamily="34" charset="0"/>
              </a:rPr>
              <a:t>Why</a:t>
            </a:r>
            <a:r>
              <a:rPr lang="it-IT" sz="4000" dirty="0">
                <a:solidFill>
                  <a:schemeClr val="bg1"/>
                </a:solidFill>
                <a:latin typeface="Arial" panose="020B0604020202020204" pitchFamily="34" charset="0"/>
                <a:cs typeface="Arial" panose="020B0604020202020204" pitchFamily="34" charset="0"/>
              </a:rPr>
              <a:t> me?</a:t>
            </a:r>
          </a:p>
        </p:txBody>
      </p:sp>
      <p:sp>
        <p:nvSpPr>
          <p:cNvPr id="4" name="CasellaDiTesto 3"/>
          <p:cNvSpPr txBox="1"/>
          <p:nvPr/>
        </p:nvSpPr>
        <p:spPr>
          <a:xfrm>
            <a:off x="2925458" y="531627"/>
            <a:ext cx="1526469" cy="461665"/>
          </a:xfrm>
          <a:prstGeom prst="rect">
            <a:avLst/>
          </a:prstGeom>
          <a:noFill/>
        </p:spPr>
        <p:txBody>
          <a:bodyPr wrap="square" rtlCol="0">
            <a:spAutoFit/>
          </a:bodyPr>
          <a:lstStyle/>
          <a:p>
            <a:pPr algn="ctr"/>
            <a:r>
              <a:rPr lang="it-IT" sz="2400" dirty="0" err="1">
                <a:solidFill>
                  <a:schemeClr val="bg1"/>
                </a:solidFill>
                <a:latin typeface="Arial" panose="020B0604020202020204" pitchFamily="34" charset="0"/>
                <a:cs typeface="Arial" panose="020B0604020202020204" pitchFamily="34" charset="0"/>
              </a:rPr>
              <a:t>July</a:t>
            </a:r>
            <a:r>
              <a:rPr lang="it-IT" sz="2400" dirty="0">
                <a:solidFill>
                  <a:schemeClr val="bg1"/>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624196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56273"/>
            <a:ext cx="10972800" cy="773719"/>
          </a:xfrm>
          <a:prstGeom prst="rect">
            <a:avLst/>
          </a:prstGeom>
        </p:spPr>
        <p:txBody>
          <a:bodyPr>
            <a:normAutofit fontScale="975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buClrTx/>
              <a:buFontTx/>
            </a:pPr>
            <a:r>
              <a:rPr lang="it-IT" sz="4400" dirty="0">
                <a:solidFill>
                  <a:srgbClr val="0070C0"/>
                </a:solidFill>
              </a:rPr>
              <a:t>NOL</a:t>
            </a:r>
            <a:r>
              <a:rPr lang="it-IT" sz="4400" baseline="30000" dirty="0">
                <a:solidFill>
                  <a:srgbClr val="0070C0"/>
                </a:solidFill>
              </a:rPr>
              <a:t>®</a:t>
            </a:r>
            <a:r>
              <a:rPr lang="en-US" sz="3200" dirty="0">
                <a:solidFill>
                  <a:srgbClr val="0070C0"/>
                </a:solidFill>
                <a:latin typeface="Arial" panose="020B0604020202020204" pitchFamily="34" charset="0"/>
                <a:cs typeface="Arial" panose="020B0604020202020204" pitchFamily="34" charset="0"/>
              </a:rPr>
              <a:t>- Guided Analgesia: Why It Matters</a:t>
            </a:r>
          </a:p>
        </p:txBody>
      </p:sp>
      <p:sp>
        <p:nvSpPr>
          <p:cNvPr id="3" name="Content Placeholder 2"/>
          <p:cNvSpPr txBox="1">
            <a:spLocks/>
          </p:cNvSpPr>
          <p:nvPr/>
        </p:nvSpPr>
        <p:spPr>
          <a:xfrm>
            <a:off x="609601" y="1129991"/>
            <a:ext cx="5548393" cy="2584604"/>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Tx/>
              <a:buFont typeface="Courier New" panose="02070309020205020404" pitchFamily="49" charset="0"/>
              <a:buChar char="o"/>
            </a:pPr>
            <a:r>
              <a:rPr lang="it-IT" dirty="0" err="1">
                <a:latin typeface="Arial" panose="020B0604020202020204" pitchFamily="34" charset="0"/>
                <a:cs typeface="Arial" panose="020B0604020202020204" pitchFamily="34" charset="0"/>
              </a:rPr>
              <a:t>Objective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nociception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assessment</a:t>
            </a:r>
            <a:endParaRPr lang="it-IT" dirty="0">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it-IT" dirty="0" err="1">
                <a:latin typeface="Arial" panose="020B0604020202020204" pitchFamily="34" charset="0"/>
                <a:cs typeface="Arial" panose="020B0604020202020204" pitchFamily="34" charset="0"/>
              </a:rPr>
              <a:t>Opioid-sparing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strategy</a:t>
            </a:r>
            <a:endParaRPr lang="it-IT" dirty="0">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it-IT" dirty="0" err="1">
                <a:latin typeface="Arial" panose="020B0604020202020204" pitchFamily="34" charset="0"/>
                <a:cs typeface="Arial" panose="020B0604020202020204" pitchFamily="34" charset="0"/>
              </a:rPr>
              <a:t>Prevents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sympathetic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overactivation</a:t>
            </a:r>
            <a:endParaRPr lang="it-IT" dirty="0">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it-IT" dirty="0" err="1">
                <a:latin typeface="Arial" panose="020B0604020202020204" pitchFamily="34" charset="0"/>
                <a:cs typeface="Arial" panose="020B0604020202020204" pitchFamily="34" charset="0"/>
              </a:rPr>
              <a:t>Enhances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hemodynamic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stability</a:t>
            </a:r>
            <a:endParaRPr lang="it-IT" dirty="0">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it-IT" dirty="0" err="1">
                <a:latin typeface="Arial" panose="020B0604020202020204" pitchFamily="34" charset="0"/>
                <a:cs typeface="Arial" panose="020B0604020202020204" pitchFamily="34" charset="0"/>
              </a:rPr>
              <a:t>Reduces</a:t>
            </a:r>
            <a:r>
              <a:rPr lang="it-IT" dirty="0">
                <a:latin typeface="Arial" panose="020B0604020202020204" pitchFamily="34" charset="0"/>
                <a:cs typeface="Arial" panose="020B0604020202020204" pitchFamily="34" charset="0"/>
              </a:rPr>
              <a:t> post-op </a:t>
            </a:r>
            <a:r>
              <a:rPr lang="it-IT" dirty="0" err="1">
                <a:latin typeface="Arial" panose="020B0604020202020204" pitchFamily="34" charset="0"/>
                <a:cs typeface="Arial" panose="020B0604020202020204" pitchFamily="34" charset="0"/>
              </a:rPr>
              <a:t>respiratory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complications</a:t>
            </a:r>
            <a:endParaRPr lang="it-IT"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5042165" y="3223648"/>
            <a:ext cx="6385251" cy="3562027"/>
          </a:xfrm>
          <a:prstGeom prst="rect">
            <a:avLst/>
          </a:prstGeom>
        </p:spPr>
      </p:pic>
    </p:spTree>
    <p:extLst>
      <p:ext uri="{BB962C8B-B14F-4D97-AF65-F5344CB8AC3E}">
        <p14:creationId xmlns:p14="http://schemas.microsoft.com/office/powerpoint/2010/main" val="2164340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8034818" y="212437"/>
            <a:ext cx="4017462" cy="1048444"/>
          </a:xfrm>
          <a:prstGeom prst="rect">
            <a:avLst/>
          </a:prstGeom>
        </p:spPr>
      </p:pic>
      <p:sp>
        <p:nvSpPr>
          <p:cNvPr id="2" name="Rettangolo 1"/>
          <p:cNvSpPr/>
          <p:nvPr/>
        </p:nvSpPr>
        <p:spPr>
          <a:xfrm>
            <a:off x="503689" y="416980"/>
            <a:ext cx="3460132" cy="17745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4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9538 </a:t>
            </a:r>
            <a:r>
              <a:rPr lang="it-IT" sz="2400"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Pts</a:t>
            </a:r>
            <a:r>
              <a:rPr lang="it-IT" sz="24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it-IT" sz="2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(8456 sleeve)</a:t>
            </a:r>
          </a:p>
          <a:p>
            <a:pPr marL="457189" indent="-457189">
              <a:buFont typeface="Arial" panose="020B0604020202020204" pitchFamily="34" charset="0"/>
              <a:buChar char="•"/>
            </a:pPr>
            <a:r>
              <a:rPr lang="it-IT" sz="2133"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BMI 44.3 ± 3</a:t>
            </a:r>
          </a:p>
          <a:p>
            <a:pPr marL="457189" indent="-457189">
              <a:buFont typeface="Arial" panose="020B0604020202020204" pitchFamily="34" charset="0"/>
              <a:buChar char="•"/>
            </a:pPr>
            <a:r>
              <a:rPr lang="it-IT" sz="2133"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F 74%</a:t>
            </a:r>
          </a:p>
          <a:p>
            <a:pPr marL="457189" indent="-457189">
              <a:buFont typeface="Arial" panose="020B0604020202020204" pitchFamily="34" charset="0"/>
              <a:buChar char="•"/>
            </a:pPr>
            <a:r>
              <a:rPr lang="it-IT" sz="2133"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Age 40</a:t>
            </a:r>
          </a:p>
          <a:p>
            <a:pPr marL="457189" indent="-457189">
              <a:buFont typeface="Arial" panose="020B0604020202020204" pitchFamily="34" charset="0"/>
              <a:buChar char="•"/>
            </a:pPr>
            <a:r>
              <a:rPr lang="it-IT" sz="2133"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OSAS (CPAP) 16%</a:t>
            </a:r>
          </a:p>
        </p:txBody>
      </p:sp>
      <p:sp>
        <p:nvSpPr>
          <p:cNvPr id="5" name="CasellaDiTesto 4"/>
          <p:cNvSpPr txBox="1"/>
          <p:nvPr/>
        </p:nvSpPr>
        <p:spPr>
          <a:xfrm>
            <a:off x="1" y="2866943"/>
            <a:ext cx="6068290" cy="3477875"/>
          </a:xfrm>
          <a:prstGeom prst="rect">
            <a:avLst/>
          </a:prstGeom>
          <a:noFill/>
        </p:spPr>
        <p:txBody>
          <a:bodyPr wrap="square" rtlCol="0">
            <a:spAutoFit/>
          </a:bodyPr>
          <a:lstStyle/>
          <a:p>
            <a:pPr marL="380990" indent="-380990">
              <a:buFont typeface="Courier New" panose="02070309020205020404" pitchFamily="49" charset="0"/>
              <a:buChar char="o"/>
            </a:pPr>
            <a:r>
              <a:rPr lang="en-US" sz="2000" b="1" dirty="0">
                <a:latin typeface="Arial" panose="020B0604020202020204" pitchFamily="34" charset="0"/>
                <a:cs typeface="Arial" panose="020B0604020202020204" pitchFamily="34" charset="0"/>
              </a:rPr>
              <a:t>Safe </a:t>
            </a:r>
            <a:r>
              <a:rPr lang="en-US" sz="2000" b="1" dirty="0" err="1">
                <a:latin typeface="Arial" panose="020B0604020202020204" pitchFamily="34" charset="0"/>
                <a:cs typeface="Arial" panose="020B0604020202020204" pitchFamily="34" charset="0"/>
              </a:rPr>
              <a:t>extubation</a:t>
            </a:r>
            <a:r>
              <a:rPr lang="en-US" sz="2000" b="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within 2 minutes since the end of surgery</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independently from </a:t>
            </a:r>
            <a:r>
              <a:rPr lang="en-US" sz="2000" i="1" dirty="0" err="1">
                <a:latin typeface="Arial" panose="020B0604020202020204" pitchFamily="34" charset="0"/>
                <a:cs typeface="Arial" panose="020B0604020202020204" pitchFamily="34" charset="0"/>
              </a:rPr>
              <a:t>time&amp;type</a:t>
            </a:r>
            <a:r>
              <a:rPr lang="en-US" sz="2000" i="1" dirty="0">
                <a:latin typeface="Arial" panose="020B0604020202020204" pitchFamily="34" charset="0"/>
                <a:cs typeface="Arial" panose="020B0604020202020204" pitchFamily="34" charset="0"/>
              </a:rPr>
              <a:t> of surgery and BMI (p 0,01)</a:t>
            </a:r>
          </a:p>
          <a:p>
            <a:pPr marL="380990" indent="-380990">
              <a:buFont typeface="Courier New" panose="02070309020205020404" pitchFamily="49" charset="0"/>
              <a:buChar char="o"/>
            </a:pPr>
            <a:r>
              <a:rPr lang="en-US" sz="2000" b="1" dirty="0">
                <a:latin typeface="Arial" panose="020B0604020202020204" pitchFamily="34" charset="0"/>
                <a:cs typeface="Arial" panose="020B0604020202020204" pitchFamily="34" charset="0"/>
              </a:rPr>
              <a:t>No PORC</a:t>
            </a:r>
          </a:p>
          <a:p>
            <a:pPr marL="380990" indent="-380990">
              <a:buFont typeface="Courier New" panose="02070309020205020404" pitchFamily="49" charset="0"/>
              <a:buChar char="o"/>
            </a:pPr>
            <a:r>
              <a:rPr lang="en-US" sz="2000" b="1" dirty="0">
                <a:latin typeface="Arial" panose="020B0604020202020204" pitchFamily="34" charset="0"/>
                <a:cs typeface="Arial" panose="020B0604020202020204" pitchFamily="34" charset="0"/>
              </a:rPr>
              <a:t>98% mobilization and fluid intake</a:t>
            </a:r>
            <a:r>
              <a:rPr lang="en-US" sz="2000" b="1" i="1" dirty="0">
                <a:latin typeface="Arial" panose="020B0604020202020204" pitchFamily="34" charset="0"/>
                <a:cs typeface="Arial" panose="020B0604020202020204" pitchFamily="34" charset="0"/>
              </a:rPr>
              <a:t> </a:t>
            </a:r>
          </a:p>
          <a:p>
            <a:r>
              <a:rPr lang="en-US" sz="2000" b="1"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within 30 minutes after </a:t>
            </a:r>
            <a:r>
              <a:rPr lang="en-US" sz="2000" i="1" dirty="0" err="1">
                <a:latin typeface="Arial" panose="020B0604020202020204" pitchFamily="34" charset="0"/>
                <a:cs typeface="Arial" panose="020B0604020202020204" pitchFamily="34" charset="0"/>
              </a:rPr>
              <a:t>extubation</a:t>
            </a:r>
            <a:endParaRPr lang="en-US" sz="2000" i="1" dirty="0">
              <a:latin typeface="Arial" panose="020B0604020202020204" pitchFamily="34" charset="0"/>
              <a:cs typeface="Arial" panose="020B0604020202020204" pitchFamily="34" charset="0"/>
            </a:endParaRPr>
          </a:p>
          <a:p>
            <a:pPr marL="380990" indent="-380990">
              <a:buFont typeface="Courier New" panose="02070309020205020404" pitchFamily="49" charset="0"/>
              <a:buChar char="o"/>
            </a:pPr>
            <a:r>
              <a:rPr lang="it-IT" sz="2000" b="1" dirty="0" err="1">
                <a:latin typeface="Arial" panose="020B0604020202020204" pitchFamily="34" charset="0"/>
                <a:cs typeface="Arial" panose="020B0604020202020204" pitchFamily="34" charset="0"/>
              </a:rPr>
              <a:t>Sent</a:t>
            </a:r>
            <a:r>
              <a:rPr lang="it-IT" sz="2000" b="1" dirty="0">
                <a:latin typeface="Arial" panose="020B0604020202020204" pitchFamily="34" charset="0"/>
                <a:cs typeface="Arial" panose="020B0604020202020204" pitchFamily="34" charset="0"/>
              </a:rPr>
              <a:t> to the </a:t>
            </a:r>
            <a:r>
              <a:rPr lang="it-IT" sz="2000" b="1" dirty="0" err="1">
                <a:latin typeface="Arial" panose="020B0604020202020204" pitchFamily="34" charset="0"/>
                <a:cs typeface="Arial" panose="020B0604020202020204" pitchFamily="34" charset="0"/>
              </a:rPr>
              <a:t>ward</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within</a:t>
            </a:r>
            <a:r>
              <a:rPr lang="it-IT" sz="2000" b="1" dirty="0">
                <a:latin typeface="Arial" panose="020B0604020202020204" pitchFamily="34" charset="0"/>
                <a:cs typeface="Arial" panose="020B0604020202020204" pitchFamily="34" charset="0"/>
              </a:rPr>
              <a:t> 60 minutes </a:t>
            </a:r>
          </a:p>
          <a:p>
            <a:pPr marL="380990" indent="-380990">
              <a:buFont typeface="Courier New" panose="02070309020205020404" pitchFamily="49" charset="0"/>
              <a:buChar char="o"/>
            </a:pPr>
            <a:r>
              <a:rPr lang="it-IT" sz="2000" dirty="0">
                <a:latin typeface="Arial" panose="020B0604020202020204" pitchFamily="34" charset="0"/>
                <a:cs typeface="Arial" panose="020B0604020202020204" pitchFamily="34" charset="0"/>
              </a:rPr>
              <a:t>0,2 % </a:t>
            </a:r>
            <a:r>
              <a:rPr lang="it-IT" sz="2000" dirty="0" err="1">
                <a:latin typeface="Arial" panose="020B0604020202020204" pitchFamily="34" charset="0"/>
                <a:cs typeface="Arial" panose="020B0604020202020204" pitchFamily="34" charset="0"/>
              </a:rPr>
              <a:t>Postoperative</a:t>
            </a:r>
            <a:r>
              <a:rPr lang="it-IT" sz="2000" dirty="0">
                <a:latin typeface="Arial" panose="020B0604020202020204" pitchFamily="34" charset="0"/>
                <a:cs typeface="Arial" panose="020B0604020202020204" pitchFamily="34" charset="0"/>
              </a:rPr>
              <a:t> Intensive Care </a:t>
            </a:r>
            <a:r>
              <a:rPr lang="it-IT" sz="2000" i="1" dirty="0">
                <a:latin typeface="Arial" panose="020B0604020202020204" pitchFamily="34" charset="0"/>
                <a:cs typeface="Arial" panose="020B0604020202020204" pitchFamily="34" charset="0"/>
              </a:rPr>
              <a:t>(ER-redo)</a:t>
            </a:r>
          </a:p>
          <a:p>
            <a:pPr marL="380990" indent="-380990">
              <a:buFont typeface="Courier New" panose="02070309020205020404" pitchFamily="49" charset="0"/>
              <a:buChar char="o"/>
            </a:pPr>
            <a:r>
              <a:rPr lang="en-US" sz="2000" dirty="0">
                <a:latin typeface="Arial" panose="020B0604020202020204" pitchFamily="34" charset="0"/>
                <a:cs typeface="Arial" panose="020B0604020202020204" pitchFamily="34" charset="0"/>
              </a:rPr>
              <a:t>2,1 days average length of stay   </a:t>
            </a:r>
          </a:p>
          <a:p>
            <a:pPr marL="380990" indent="-380990">
              <a:buFont typeface="Courier New" panose="02070309020205020404" pitchFamily="49" charset="0"/>
              <a:buChar char="o"/>
            </a:pPr>
            <a:r>
              <a:rPr lang="en-US" sz="2000" b="1" dirty="0">
                <a:latin typeface="Arial" panose="020B0604020202020204" pitchFamily="34" charset="0"/>
                <a:cs typeface="Arial" panose="020B0604020202020204" pitchFamily="34" charset="0"/>
              </a:rPr>
              <a:t>82% Pain and PONV free   </a:t>
            </a:r>
          </a:p>
          <a:p>
            <a:pPr marL="380990" indent="-380990">
              <a:buFont typeface="Courier New" panose="02070309020205020404" pitchFamily="49" charset="0"/>
              <a:buChar char="o"/>
            </a:pPr>
            <a:r>
              <a:rPr lang="nl-NL" sz="2000" b="1" dirty="0">
                <a:latin typeface="Arial" panose="020B0604020202020204" pitchFamily="34" charset="0"/>
                <a:cs typeface="Arial" panose="020B0604020202020204" pitchFamily="34" charset="0"/>
              </a:rPr>
              <a:t>Lowering drugs prescriptions (-40%)</a:t>
            </a:r>
            <a:endParaRPr lang="en-US" sz="2000" b="1" dirty="0">
              <a:latin typeface="Arial" panose="020B0604020202020204" pitchFamily="34" charset="0"/>
              <a:cs typeface="Arial" panose="020B0604020202020204" pitchFamily="34" charset="0"/>
            </a:endParaRPr>
          </a:p>
        </p:txBody>
      </p:sp>
      <p:pic>
        <p:nvPicPr>
          <p:cNvPr id="17" name="Immagine 16"/>
          <p:cNvPicPr>
            <a:picLocks noChangeAspect="1"/>
          </p:cNvPicPr>
          <p:nvPr/>
        </p:nvPicPr>
        <p:blipFill>
          <a:blip r:embed="rId3"/>
          <a:stretch>
            <a:fillRect/>
          </a:stretch>
        </p:blipFill>
        <p:spPr>
          <a:xfrm>
            <a:off x="5345912" y="687121"/>
            <a:ext cx="6706368" cy="2812348"/>
          </a:xfrm>
          <a:prstGeom prst="rect">
            <a:avLst/>
          </a:prstGeom>
        </p:spPr>
      </p:pic>
      <p:pic>
        <p:nvPicPr>
          <p:cNvPr id="18" name="Immagine 17"/>
          <p:cNvPicPr>
            <a:picLocks noChangeAspect="1"/>
          </p:cNvPicPr>
          <p:nvPr/>
        </p:nvPicPr>
        <p:blipFill rotWithShape="1">
          <a:blip r:embed="rId4"/>
          <a:srcRect l="57979" t="16523" r="6045" b="9531"/>
          <a:stretch/>
        </p:blipFill>
        <p:spPr>
          <a:xfrm>
            <a:off x="6441155" y="3321134"/>
            <a:ext cx="2355741" cy="2950687"/>
          </a:xfrm>
          <a:prstGeom prst="rect">
            <a:avLst/>
          </a:prstGeom>
        </p:spPr>
      </p:pic>
    </p:spTree>
    <p:extLst>
      <p:ext uri="{BB962C8B-B14F-4D97-AF65-F5344CB8AC3E}">
        <p14:creationId xmlns:p14="http://schemas.microsoft.com/office/powerpoint/2010/main" val="157109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9347" y="0"/>
            <a:ext cx="2505673" cy="2499577"/>
          </a:xfrm>
          <a:prstGeom prst="rect">
            <a:avLst/>
          </a:prstGeom>
        </p:spPr>
      </p:pic>
      <p:sp>
        <p:nvSpPr>
          <p:cNvPr id="4" name="CasellaDiTesto 3"/>
          <p:cNvSpPr txBox="1"/>
          <p:nvPr/>
        </p:nvSpPr>
        <p:spPr>
          <a:xfrm>
            <a:off x="1551709" y="1616285"/>
            <a:ext cx="9088582" cy="2062103"/>
          </a:xfrm>
          <a:prstGeom prst="rect">
            <a:avLst/>
          </a:prstGeom>
          <a:noFill/>
        </p:spPr>
        <p:txBody>
          <a:bodyPr wrap="square" rtlCol="0">
            <a:spAutoFit/>
          </a:bodyPr>
          <a:lstStyle/>
          <a:p>
            <a:pPr algn="ctr"/>
            <a:r>
              <a:rPr lang="en-US" sz="3200" b="1" dirty="0">
                <a:solidFill>
                  <a:srgbClr val="00B050"/>
                </a:solidFill>
                <a:latin typeface="Arial" panose="020B0604020202020204" pitchFamily="34" charset="0"/>
                <a:cs typeface="Arial" panose="020B0604020202020204" pitchFamily="34" charset="0"/>
              </a:rPr>
              <a:t>A standardized anesthetic pathway enhances the safe and efficient implementation of ERABS in a high volume </a:t>
            </a:r>
            <a:r>
              <a:rPr lang="en-US" sz="3200" b="1" dirty="0" smtClean="0">
                <a:solidFill>
                  <a:srgbClr val="00B050"/>
                </a:solidFill>
                <a:latin typeface="Arial" panose="020B0604020202020204" pitchFamily="34" charset="0"/>
                <a:cs typeface="Arial" panose="020B0604020202020204" pitchFamily="34" charset="0"/>
              </a:rPr>
              <a:t>center</a:t>
            </a:r>
            <a:endParaRPr lang="it-IT" sz="3200" b="1" dirty="0">
              <a:solidFill>
                <a:srgbClr val="00B050"/>
              </a:solidFill>
              <a:latin typeface="Arial" panose="020B0604020202020204" pitchFamily="34" charset="0"/>
              <a:cs typeface="Arial" panose="020B0604020202020204" pitchFamily="34" charset="0"/>
            </a:endParaRPr>
          </a:p>
          <a:p>
            <a:pPr algn="ctr"/>
            <a:endParaRPr lang="it-IT" sz="3200" b="1" dirty="0">
              <a:solidFill>
                <a:srgbClr val="00B050"/>
              </a:solidFill>
              <a:latin typeface="Arial" panose="020B0604020202020204" pitchFamily="34" charset="0"/>
              <a:cs typeface="Arial" panose="020B0604020202020204" pitchFamily="34" charset="0"/>
            </a:endParaRPr>
          </a:p>
        </p:txBody>
      </p:sp>
      <p:sp>
        <p:nvSpPr>
          <p:cNvPr id="5" name="CasellaDiTesto 4"/>
          <p:cNvSpPr txBox="1"/>
          <p:nvPr/>
        </p:nvSpPr>
        <p:spPr>
          <a:xfrm>
            <a:off x="3616676" y="3863054"/>
            <a:ext cx="4958648" cy="1631216"/>
          </a:xfrm>
          <a:prstGeom prst="rect">
            <a:avLst/>
          </a:prstGeom>
          <a:noFill/>
        </p:spPr>
        <p:txBody>
          <a:bodyPr wrap="square" rtlCol="0">
            <a:spAutoFit/>
          </a:bodyPr>
          <a:lstStyle/>
          <a:p>
            <a:pPr marL="342900" indent="-342900">
              <a:buFont typeface="Courier New" panose="02070309020205020404" pitchFamily="49" charset="0"/>
              <a:buChar char="o"/>
            </a:pPr>
            <a:r>
              <a:rPr lang="it-IT" sz="2000" dirty="0" err="1" smtClean="0">
                <a:solidFill>
                  <a:srgbClr val="3C4798"/>
                </a:solidFill>
                <a:latin typeface="Arial" panose="020B0604020202020204" pitchFamily="34" charset="0"/>
                <a:cs typeface="Arial" panose="020B0604020202020204" pitchFamily="34" charset="0"/>
              </a:rPr>
              <a:t>Teamwork</a:t>
            </a:r>
            <a:r>
              <a:rPr lang="it-IT" sz="2000" dirty="0" smtClean="0">
                <a:solidFill>
                  <a:srgbClr val="3C4798"/>
                </a:solidFill>
                <a:latin typeface="Arial" panose="020B0604020202020204" pitchFamily="34" charset="0"/>
                <a:cs typeface="Arial" panose="020B0604020202020204" pitchFamily="34" charset="0"/>
              </a:rPr>
              <a:t> </a:t>
            </a:r>
          </a:p>
          <a:p>
            <a:pPr marL="342900" indent="-342900">
              <a:buFont typeface="Courier New" panose="02070309020205020404" pitchFamily="49" charset="0"/>
              <a:buChar char="o"/>
            </a:pPr>
            <a:r>
              <a:rPr lang="it-IT" sz="2000" dirty="0" err="1" smtClean="0">
                <a:solidFill>
                  <a:srgbClr val="3C4798"/>
                </a:solidFill>
                <a:latin typeface="Arial" panose="020B0604020202020204" pitchFamily="34" charset="0"/>
                <a:cs typeface="Arial" panose="020B0604020202020204" pitchFamily="34" charset="0"/>
              </a:rPr>
              <a:t>Multiprofessional</a:t>
            </a:r>
            <a:r>
              <a:rPr lang="it-IT" sz="2000" dirty="0" smtClean="0">
                <a:solidFill>
                  <a:srgbClr val="3C4798"/>
                </a:solidFill>
                <a:latin typeface="Arial" panose="020B0604020202020204" pitchFamily="34" charset="0"/>
                <a:cs typeface="Arial" panose="020B0604020202020204" pitchFamily="34" charset="0"/>
              </a:rPr>
              <a:t> </a:t>
            </a:r>
            <a:r>
              <a:rPr lang="it-IT" sz="2000" dirty="0" err="1" smtClean="0">
                <a:solidFill>
                  <a:srgbClr val="3C4798"/>
                </a:solidFill>
                <a:latin typeface="Arial" panose="020B0604020202020204" pitchFamily="34" charset="0"/>
                <a:cs typeface="Arial" panose="020B0604020202020204" pitchFamily="34" charset="0"/>
              </a:rPr>
              <a:t>approach</a:t>
            </a:r>
            <a:endParaRPr lang="it-IT" sz="2000" dirty="0" smtClean="0">
              <a:solidFill>
                <a:srgbClr val="3C4798"/>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it-IT" sz="2000" dirty="0" err="1" smtClean="0">
                <a:solidFill>
                  <a:srgbClr val="3C4798"/>
                </a:solidFill>
                <a:latin typeface="Arial" panose="020B0604020202020204" pitchFamily="34" charset="0"/>
                <a:cs typeface="Arial" panose="020B0604020202020204" pitchFamily="34" charset="0"/>
              </a:rPr>
              <a:t>Motivation</a:t>
            </a:r>
            <a:r>
              <a:rPr lang="it-IT" sz="2000" dirty="0" smtClean="0">
                <a:solidFill>
                  <a:srgbClr val="3C4798"/>
                </a:solidFill>
                <a:latin typeface="Arial" panose="020B0604020202020204" pitchFamily="34" charset="0"/>
                <a:cs typeface="Arial" panose="020B0604020202020204" pitchFamily="34" charset="0"/>
              </a:rPr>
              <a:t> &amp; </a:t>
            </a:r>
            <a:r>
              <a:rPr lang="it-IT" sz="2000" dirty="0" err="1" smtClean="0">
                <a:solidFill>
                  <a:srgbClr val="3C4798"/>
                </a:solidFill>
                <a:latin typeface="Arial" panose="020B0604020202020204" pitchFamily="34" charset="0"/>
                <a:cs typeface="Arial" panose="020B0604020202020204" pitchFamily="34" charset="0"/>
              </a:rPr>
              <a:t>education</a:t>
            </a:r>
            <a:endParaRPr lang="it-IT" sz="2000" dirty="0" smtClean="0">
              <a:solidFill>
                <a:srgbClr val="3C4798"/>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it-IT" sz="2000" dirty="0" err="1" smtClean="0">
                <a:solidFill>
                  <a:srgbClr val="3C4798"/>
                </a:solidFill>
                <a:latin typeface="Arial" panose="020B0604020202020204" pitchFamily="34" charset="0"/>
                <a:cs typeface="Arial" panose="020B0604020202020204" pitchFamily="34" charset="0"/>
              </a:rPr>
              <a:t>Patient</a:t>
            </a:r>
            <a:r>
              <a:rPr lang="it-IT" sz="2000" dirty="0" smtClean="0">
                <a:solidFill>
                  <a:srgbClr val="3C4798"/>
                </a:solidFill>
                <a:latin typeface="Arial" panose="020B0604020202020204" pitchFamily="34" charset="0"/>
                <a:cs typeface="Arial" panose="020B0604020202020204" pitchFamily="34" charset="0"/>
              </a:rPr>
              <a:t> and families </a:t>
            </a:r>
            <a:r>
              <a:rPr lang="it-IT" sz="2000" dirty="0" err="1" smtClean="0">
                <a:solidFill>
                  <a:srgbClr val="3C4798"/>
                </a:solidFill>
                <a:latin typeface="Arial" panose="020B0604020202020204" pitchFamily="34" charset="0"/>
                <a:cs typeface="Arial" panose="020B0604020202020204" pitchFamily="34" charset="0"/>
              </a:rPr>
              <a:t>involvement</a:t>
            </a:r>
            <a:endParaRPr lang="it-IT" sz="2000" dirty="0" smtClean="0">
              <a:solidFill>
                <a:srgbClr val="3C4798"/>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it-IT" sz="2000" dirty="0" err="1" smtClean="0">
                <a:solidFill>
                  <a:srgbClr val="3C4798"/>
                </a:solidFill>
                <a:latin typeface="Arial" panose="020B0604020202020204" pitchFamily="34" charset="0"/>
                <a:cs typeface="Arial" panose="020B0604020202020204" pitchFamily="34" charset="0"/>
              </a:rPr>
              <a:t>Contact</a:t>
            </a:r>
            <a:r>
              <a:rPr lang="it-IT" sz="2000" dirty="0" smtClean="0">
                <a:solidFill>
                  <a:srgbClr val="3C4798"/>
                </a:solidFill>
                <a:latin typeface="Arial" panose="020B0604020202020204" pitchFamily="34" charset="0"/>
                <a:cs typeface="Arial" panose="020B0604020202020204" pitchFamily="34" charset="0"/>
              </a:rPr>
              <a:t> &amp; </a:t>
            </a:r>
            <a:r>
              <a:rPr lang="it-IT" sz="2000" dirty="0" err="1">
                <a:solidFill>
                  <a:srgbClr val="3C4798"/>
                </a:solidFill>
                <a:latin typeface="Arial" panose="020B0604020202020204" pitchFamily="34" charset="0"/>
                <a:cs typeface="Arial" panose="020B0604020202020204" pitchFamily="34" charset="0"/>
              </a:rPr>
              <a:t>s</a:t>
            </a:r>
            <a:r>
              <a:rPr lang="it-IT" sz="2000" dirty="0" err="1" smtClean="0">
                <a:solidFill>
                  <a:srgbClr val="3C4798"/>
                </a:solidFill>
                <a:latin typeface="Arial" panose="020B0604020202020204" pitchFamily="34" charset="0"/>
                <a:cs typeface="Arial" panose="020B0604020202020204" pitchFamily="34" charset="0"/>
              </a:rPr>
              <a:t>trict</a:t>
            </a:r>
            <a:r>
              <a:rPr lang="it-IT" sz="2000" dirty="0" smtClean="0">
                <a:solidFill>
                  <a:srgbClr val="3C4798"/>
                </a:solidFill>
                <a:latin typeface="Arial" panose="020B0604020202020204" pitchFamily="34" charset="0"/>
                <a:cs typeface="Arial" panose="020B0604020202020204" pitchFamily="34" charset="0"/>
              </a:rPr>
              <a:t> </a:t>
            </a:r>
            <a:r>
              <a:rPr lang="it-IT" sz="2000" dirty="0" err="1" smtClean="0">
                <a:solidFill>
                  <a:srgbClr val="3C4798"/>
                </a:solidFill>
                <a:latin typeface="Arial" panose="020B0604020202020204" pitchFamily="34" charset="0"/>
                <a:cs typeface="Arial" panose="020B0604020202020204" pitchFamily="34" charset="0"/>
              </a:rPr>
              <a:t>follow</a:t>
            </a:r>
            <a:r>
              <a:rPr lang="it-IT" sz="2000" dirty="0" smtClean="0">
                <a:solidFill>
                  <a:srgbClr val="3C4798"/>
                </a:solidFill>
                <a:latin typeface="Arial" panose="020B0604020202020204" pitchFamily="34" charset="0"/>
                <a:cs typeface="Arial" panose="020B0604020202020204" pitchFamily="34" charset="0"/>
              </a:rPr>
              <a:t> up </a:t>
            </a:r>
            <a:endParaRPr lang="it-IT" sz="2000" dirty="0">
              <a:solidFill>
                <a:srgbClr val="3C479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18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656946" y="2921169"/>
            <a:ext cx="3343563" cy="1015663"/>
          </a:xfrm>
          <a:prstGeom prst="rect">
            <a:avLst/>
          </a:prstGeom>
          <a:noFill/>
        </p:spPr>
        <p:txBody>
          <a:bodyPr wrap="square" rtlCol="0">
            <a:spAutoFit/>
          </a:bodyPr>
          <a:lstStyle/>
          <a:p>
            <a:pPr algn="ctr"/>
            <a:r>
              <a:rPr lang="it-IT" sz="6000" b="1" dirty="0">
                <a:solidFill>
                  <a:srgbClr val="002060"/>
                </a:solidFill>
                <a:latin typeface="Arial" panose="020B0604020202020204" pitchFamily="34" charset="0"/>
                <a:cs typeface="Arial" panose="020B0604020202020204" pitchFamily="34" charset="0"/>
              </a:rPr>
              <a:t>Grazie</a:t>
            </a:r>
            <a:endParaRPr lang="it-IT" sz="6000" b="1" dirty="0">
              <a:solidFill>
                <a:srgbClr val="002060"/>
              </a:solidFill>
            </a:endParaRPr>
          </a:p>
        </p:txBody>
      </p:sp>
      <p:sp>
        <p:nvSpPr>
          <p:cNvPr id="4" name="CasellaDiTesto 3"/>
          <p:cNvSpPr txBox="1"/>
          <p:nvPr/>
        </p:nvSpPr>
        <p:spPr>
          <a:xfrm>
            <a:off x="6705600" y="6197600"/>
            <a:ext cx="4151967" cy="369332"/>
          </a:xfrm>
          <a:prstGeom prst="rect">
            <a:avLst/>
          </a:prstGeom>
          <a:noFill/>
        </p:spPr>
        <p:txBody>
          <a:bodyPr wrap="square" rtlCol="0">
            <a:spAutoFit/>
          </a:bodyPr>
          <a:lstStyle/>
          <a:p>
            <a:pPr algn="r"/>
            <a:r>
              <a:rPr lang="it-IT" i="1" dirty="0">
                <a:latin typeface="Arial" panose="020B0604020202020204" pitchFamily="34" charset="0"/>
                <a:cs typeface="Arial" panose="020B0604020202020204" pitchFamily="34" charset="0"/>
              </a:rPr>
              <a:t>c</a:t>
            </a:r>
            <a:r>
              <a:rPr lang="it-IT" i="1" dirty="0" smtClean="0">
                <a:latin typeface="Arial" panose="020B0604020202020204" pitchFamily="34" charset="0"/>
                <a:cs typeface="Arial" panose="020B0604020202020204" pitchFamily="34" charset="0"/>
              </a:rPr>
              <a:t>hiara.ferrari@humanitas.it</a:t>
            </a:r>
            <a:endParaRPr lang="it-IT"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545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429484" y="296849"/>
            <a:ext cx="5783136" cy="4570019"/>
            <a:chOff x="4648199" y="1516701"/>
            <a:chExt cx="4165538" cy="3324943"/>
          </a:xfrm>
        </p:grpSpPr>
        <p:grpSp>
          <p:nvGrpSpPr>
            <p:cNvPr id="3" name="Gruppo 2"/>
            <p:cNvGrpSpPr/>
            <p:nvPr/>
          </p:nvGrpSpPr>
          <p:grpSpPr>
            <a:xfrm>
              <a:off x="4648199" y="1516701"/>
              <a:ext cx="4165538" cy="3324943"/>
              <a:chOff x="4648199" y="1516701"/>
              <a:chExt cx="4165538" cy="3324943"/>
            </a:xfrm>
          </p:grpSpPr>
          <p:pic>
            <p:nvPicPr>
              <p:cNvPr id="5" name="Immagine 4"/>
              <p:cNvPicPr>
                <a:picLocks noChangeAspect="1"/>
              </p:cNvPicPr>
              <p:nvPr/>
            </p:nvPicPr>
            <p:blipFill>
              <a:blip r:embed="rId2"/>
              <a:stretch>
                <a:fillRect/>
              </a:stretch>
            </p:blipFill>
            <p:spPr>
              <a:xfrm>
                <a:off x="4648199" y="1516701"/>
                <a:ext cx="4165538" cy="3324943"/>
              </a:xfrm>
              <a:prstGeom prst="rect">
                <a:avLst/>
              </a:prstGeom>
            </p:spPr>
          </p:pic>
          <p:sp>
            <p:nvSpPr>
              <p:cNvPr id="6" name="CasellaDiTesto 5"/>
              <p:cNvSpPr txBox="1"/>
              <p:nvPr/>
            </p:nvSpPr>
            <p:spPr>
              <a:xfrm>
                <a:off x="8066048" y="1517707"/>
                <a:ext cx="661639" cy="305984"/>
              </a:xfrm>
              <a:prstGeom prst="rect">
                <a:avLst/>
              </a:prstGeom>
              <a:noFill/>
            </p:spPr>
            <p:txBody>
              <a:bodyPr wrap="square" rtlCol="0">
                <a:spAutoFit/>
              </a:bodyPr>
              <a:lstStyle/>
              <a:p>
                <a:r>
                  <a:rPr lang="it-IT" sz="2133" b="1" i="1" dirty="0"/>
                  <a:t>2013</a:t>
                </a:r>
              </a:p>
            </p:txBody>
          </p:sp>
        </p:grpSp>
        <p:sp>
          <p:nvSpPr>
            <p:cNvPr id="4" name="Rettangolo 3"/>
            <p:cNvSpPr/>
            <p:nvPr/>
          </p:nvSpPr>
          <p:spPr>
            <a:xfrm>
              <a:off x="5773119" y="1573078"/>
              <a:ext cx="1898542" cy="21955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it-IT" sz="2400"/>
            </a:p>
          </p:txBody>
        </p:sp>
      </p:grpSp>
      <p:grpSp>
        <p:nvGrpSpPr>
          <p:cNvPr id="9" name="Gruppo 8"/>
          <p:cNvGrpSpPr/>
          <p:nvPr/>
        </p:nvGrpSpPr>
        <p:grpSpPr>
          <a:xfrm>
            <a:off x="7073276" y="1014926"/>
            <a:ext cx="4682133" cy="5421845"/>
            <a:chOff x="5304957" y="761194"/>
            <a:chExt cx="3511600" cy="4066384"/>
          </a:xfrm>
        </p:grpSpPr>
        <p:pic>
          <p:nvPicPr>
            <p:cNvPr id="7" name="Immagine 6"/>
            <p:cNvPicPr>
              <a:picLocks noChangeAspect="1"/>
            </p:cNvPicPr>
            <p:nvPr/>
          </p:nvPicPr>
          <p:blipFill>
            <a:blip r:embed="rId3"/>
            <a:stretch>
              <a:fillRect/>
            </a:stretch>
          </p:blipFill>
          <p:spPr>
            <a:xfrm>
              <a:off x="5304957" y="761194"/>
              <a:ext cx="3511600" cy="4066384"/>
            </a:xfrm>
            <a:prstGeom prst="rect">
              <a:avLst/>
            </a:prstGeom>
          </p:spPr>
        </p:pic>
        <p:sp>
          <p:nvSpPr>
            <p:cNvPr id="8" name="CasellaDiTesto 7"/>
            <p:cNvSpPr txBox="1"/>
            <p:nvPr/>
          </p:nvSpPr>
          <p:spPr>
            <a:xfrm>
              <a:off x="6122504" y="910753"/>
              <a:ext cx="1876507" cy="346249"/>
            </a:xfrm>
            <a:prstGeom prst="rect">
              <a:avLst/>
            </a:prstGeom>
            <a:noFill/>
          </p:spPr>
          <p:txBody>
            <a:bodyPr wrap="square" rtlCol="0">
              <a:spAutoFit/>
            </a:bodyPr>
            <a:lstStyle/>
            <a:p>
              <a:pPr algn="ctr"/>
              <a:r>
                <a:rPr lang="it-IT" sz="2400" dirty="0">
                  <a:solidFill>
                    <a:schemeClr val="bg1"/>
                  </a:solidFill>
                  <a:latin typeface="Arial" panose="020B0604020202020204" pitchFamily="34" charset="0"/>
                  <a:cs typeface="Arial" panose="020B0604020202020204" pitchFamily="34" charset="0"/>
                </a:rPr>
                <a:t>or </a:t>
              </a:r>
              <a:r>
                <a:rPr lang="it-IT" sz="2400" dirty="0" err="1">
                  <a:solidFill>
                    <a:schemeClr val="bg1"/>
                  </a:solidFill>
                  <a:latin typeface="Arial" panose="020B0604020202020204" pitchFamily="34" charset="0"/>
                  <a:cs typeface="Arial" panose="020B0604020202020204" pitchFamily="34" charset="0"/>
                </a:rPr>
                <a:t>lucky</a:t>
              </a:r>
              <a:r>
                <a:rPr lang="it-IT" sz="2400"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902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6826442" y="1872787"/>
            <a:ext cx="4604103" cy="3199852"/>
          </a:xfrm>
          <a:prstGeom prst="rect">
            <a:avLst/>
          </a:prstGeom>
        </p:spPr>
      </p:pic>
      <p:sp>
        <p:nvSpPr>
          <p:cNvPr id="3" name="CasellaDiTesto 2"/>
          <p:cNvSpPr txBox="1"/>
          <p:nvPr/>
        </p:nvSpPr>
        <p:spPr>
          <a:xfrm>
            <a:off x="4185426" y="396487"/>
            <a:ext cx="382115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2400" dirty="0">
                <a:latin typeface="Arial" panose="020B0604020202020204" pitchFamily="34" charset="0"/>
                <a:cs typeface="Arial" panose="020B0604020202020204" pitchFamily="34" charset="0"/>
              </a:rPr>
              <a:t>From Zero to Everest in…</a:t>
            </a:r>
          </a:p>
        </p:txBody>
      </p:sp>
      <p:sp>
        <p:nvSpPr>
          <p:cNvPr id="4" name="CasellaDiTesto 3"/>
          <p:cNvSpPr txBox="1"/>
          <p:nvPr/>
        </p:nvSpPr>
        <p:spPr>
          <a:xfrm>
            <a:off x="6637109" y="1377796"/>
            <a:ext cx="4856976"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10 </a:t>
            </a:r>
            <a:r>
              <a:rPr lang="it-IT" sz="2400" dirty="0" err="1">
                <a:latin typeface="Arial" panose="020B0604020202020204" pitchFamily="34" charset="0"/>
                <a:cs typeface="Arial" panose="020B0604020202020204" pitchFamily="34" charset="0"/>
              </a:rPr>
              <a:t>Years</a:t>
            </a:r>
            <a:r>
              <a:rPr lang="it-IT" sz="2400" dirty="0">
                <a:latin typeface="Arial" panose="020B0604020202020204" pitchFamily="34" charset="0"/>
                <a:cs typeface="Arial" panose="020B0604020202020204" pitchFamily="34" charset="0"/>
              </a:rPr>
              <a:t> </a:t>
            </a:r>
          </a:p>
        </p:txBody>
      </p:sp>
      <p:sp>
        <p:nvSpPr>
          <p:cNvPr id="5" name="Rettangolo 4"/>
          <p:cNvSpPr/>
          <p:nvPr/>
        </p:nvSpPr>
        <p:spPr>
          <a:xfrm>
            <a:off x="683165" y="1399839"/>
            <a:ext cx="5953944" cy="3642279"/>
          </a:xfrm>
          <a:prstGeom prst="rect">
            <a:avLst/>
          </a:prstGeom>
        </p:spPr>
        <p:txBody>
          <a:bodyPr wrap="square">
            <a:spAutoFit/>
          </a:bodyPr>
          <a:lstStyle/>
          <a:p>
            <a:pPr algn="ctr"/>
            <a:r>
              <a:rPr lang="it-IT"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r>
              <a:rPr lang="it-IT" i="1" baseline="30000" dirty="0" smtClean="0">
                <a:solidFill>
                  <a:srgbClr val="000000"/>
                </a:solidFill>
                <a:latin typeface="Arial" panose="020B0604020202020204" pitchFamily="34" charset="0"/>
                <a:ea typeface="Calibri" panose="020F0502020204030204" pitchFamily="34" charset="0"/>
                <a:cs typeface="Arial" panose="020B0604020202020204" pitchFamily="34" charset="0"/>
              </a:rPr>
              <a:t>st</a:t>
            </a:r>
            <a:r>
              <a:rPr lang="it-IT"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July </a:t>
            </a:r>
            <a:r>
              <a:rPr lang="it-IT" sz="2400" i="1" dirty="0">
                <a:solidFill>
                  <a:srgbClr val="000000"/>
                </a:solidFill>
                <a:latin typeface="Arial" panose="020B0604020202020204" pitchFamily="34" charset="0"/>
                <a:ea typeface="Calibri" panose="020F0502020204030204" pitchFamily="34" charset="0"/>
                <a:cs typeface="Arial" panose="020B0604020202020204" pitchFamily="34" charset="0"/>
              </a:rPr>
              <a:t>2015 – </a:t>
            </a:r>
            <a:r>
              <a:rPr lang="it-IT"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r>
              <a:rPr lang="it-IT" sz="2400" i="1" baseline="30000" dirty="0">
                <a:solidFill>
                  <a:srgbClr val="000000"/>
                </a:solidFill>
                <a:latin typeface="Arial" panose="020B0604020202020204" pitchFamily="34" charset="0"/>
                <a:ea typeface="Calibri" panose="020F0502020204030204" pitchFamily="34" charset="0"/>
                <a:cs typeface="Arial" panose="020B0604020202020204" pitchFamily="34" charset="0"/>
              </a:rPr>
              <a:t>st</a:t>
            </a:r>
            <a:r>
              <a:rPr lang="it-IT"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it-IT" sz="24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May</a:t>
            </a:r>
            <a:r>
              <a:rPr lang="it-IT"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it-IT" sz="2400" i="1" dirty="0">
                <a:solidFill>
                  <a:srgbClr val="000000"/>
                </a:solidFill>
                <a:latin typeface="Arial" panose="020B0604020202020204" pitchFamily="34" charset="0"/>
                <a:ea typeface="Calibri" panose="020F0502020204030204" pitchFamily="34" charset="0"/>
                <a:cs typeface="Arial" panose="020B0604020202020204" pitchFamily="34" charset="0"/>
              </a:rPr>
              <a:t>2025 </a:t>
            </a:r>
          </a:p>
          <a:p>
            <a:pPr algn="ctr"/>
            <a:endParaRPr lang="it-IT" sz="2400" i="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it-IT" sz="2400" i="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it-IT" sz="3733"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9538 </a:t>
            </a:r>
            <a:r>
              <a:rPr lang="it-IT" sz="3733" b="1" dirty="0" err="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Pts</a:t>
            </a:r>
            <a:r>
              <a:rPr lang="it-IT" sz="3733"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it-IT" sz="24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(8456 sleeve)</a:t>
            </a:r>
          </a:p>
          <a:p>
            <a:endParaRPr lang="it-IT" sz="1467"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457189" indent="-457189">
              <a:buFont typeface="Arial" panose="020B0604020202020204" pitchFamily="34" charset="0"/>
              <a:buChar char="•"/>
            </a:pP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BMI 44.3 </a:t>
            </a:r>
            <a:r>
              <a:rPr lang="it-IT" sz="24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3</a:t>
            </a:r>
          </a:p>
          <a:p>
            <a:pPr marL="457189" indent="-457189">
              <a:buFont typeface="Arial" panose="020B0604020202020204" pitchFamily="34" charset="0"/>
              <a:buChar char="•"/>
            </a:pP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F 74%</a:t>
            </a:r>
          </a:p>
          <a:p>
            <a:pPr marL="457189" indent="-457189">
              <a:buFont typeface="Arial" panose="020B0604020202020204" pitchFamily="34" charset="0"/>
              <a:buChar char="•"/>
            </a:pP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Age 40</a:t>
            </a:r>
          </a:p>
          <a:p>
            <a:pPr marL="457189" indent="-457189">
              <a:buFont typeface="Arial" panose="020B0604020202020204" pitchFamily="34" charset="0"/>
              <a:buChar char="•"/>
            </a:pP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OSAS </a:t>
            </a:r>
            <a:r>
              <a:rPr lang="it-IT" sz="2133"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(CPAP) </a:t>
            </a:r>
            <a:r>
              <a:rPr lang="it-IT" sz="2667"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16%</a:t>
            </a:r>
          </a:p>
        </p:txBody>
      </p:sp>
      <p:grpSp>
        <p:nvGrpSpPr>
          <p:cNvPr id="6" name="Gruppo 5"/>
          <p:cNvGrpSpPr/>
          <p:nvPr/>
        </p:nvGrpSpPr>
        <p:grpSpPr>
          <a:xfrm>
            <a:off x="1633355" y="1870237"/>
            <a:ext cx="4554013" cy="502766"/>
            <a:chOff x="2803288" y="67033"/>
            <a:chExt cx="3415510" cy="377074"/>
          </a:xfrm>
        </p:grpSpPr>
        <p:pic>
          <p:nvPicPr>
            <p:cNvPr id="7" name="Immagine 6"/>
            <p:cNvPicPr>
              <a:picLocks noChangeAspect="1"/>
            </p:cNvPicPr>
            <p:nvPr/>
          </p:nvPicPr>
          <p:blipFill rotWithShape="1">
            <a:blip r:embed="rId4"/>
            <a:srcRect l="-1" t="25219" r="-9059" b="3977"/>
            <a:stretch/>
          </p:blipFill>
          <p:spPr>
            <a:xfrm>
              <a:off x="2803288" y="155575"/>
              <a:ext cx="1129888" cy="223025"/>
            </a:xfrm>
            <a:prstGeom prst="rect">
              <a:avLst/>
            </a:prstGeom>
          </p:spPr>
        </p:pic>
        <p:sp>
          <p:nvSpPr>
            <p:cNvPr id="8" name="CasellaDiTesto 7"/>
            <p:cNvSpPr txBox="1"/>
            <p:nvPr/>
          </p:nvSpPr>
          <p:spPr>
            <a:xfrm>
              <a:off x="3448195" y="67033"/>
              <a:ext cx="2770603" cy="377074"/>
            </a:xfrm>
            <a:prstGeom prst="rect">
              <a:avLst/>
            </a:prstGeom>
            <a:noFill/>
          </p:spPr>
          <p:txBody>
            <a:bodyPr wrap="square" rtlCol="0">
              <a:spAutoFit/>
            </a:bodyPr>
            <a:lstStyle/>
            <a:p>
              <a:pPr algn="ctr" fontAlgn="base">
                <a:buClr>
                  <a:schemeClr val="dk1"/>
                </a:buClr>
                <a:buSzPts val="2800"/>
              </a:pPr>
              <a:r>
                <a:rPr lang="it-IT" sz="2667" dirty="0" err="1">
                  <a:solidFill>
                    <a:schemeClr val="bg2">
                      <a:lumMod val="50000"/>
                    </a:schemeClr>
                  </a:solidFill>
                  <a:latin typeface="Arial" panose="020B0604020202020204" pitchFamily="34" charset="0"/>
                  <a:cs typeface="Arial" panose="020B0604020202020204" pitchFamily="34" charset="0"/>
                </a:rPr>
                <a:t>Bariatric</a:t>
              </a:r>
              <a:r>
                <a:rPr lang="it-IT" sz="2667" dirty="0">
                  <a:solidFill>
                    <a:schemeClr val="bg2">
                      <a:lumMod val="50000"/>
                    </a:schemeClr>
                  </a:solidFill>
                  <a:latin typeface="Arial" panose="020B0604020202020204" pitchFamily="34" charset="0"/>
                  <a:cs typeface="Arial" panose="020B0604020202020204" pitchFamily="34" charset="0"/>
                </a:rPr>
                <a:t> </a:t>
              </a:r>
              <a:r>
                <a:rPr lang="it-IT" sz="2667" dirty="0" err="1">
                  <a:solidFill>
                    <a:schemeClr val="bg2">
                      <a:lumMod val="50000"/>
                    </a:schemeClr>
                  </a:solidFill>
                  <a:latin typeface="Arial" panose="020B0604020202020204" pitchFamily="34" charset="0"/>
                  <a:cs typeface="Arial" panose="020B0604020202020204" pitchFamily="34" charset="0"/>
                </a:rPr>
                <a:t>Surgery</a:t>
              </a:r>
              <a:endParaRPr lang="it-IT" sz="2667" dirty="0">
                <a:solidFill>
                  <a:schemeClr val="bg2">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482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896018" y="2168860"/>
            <a:ext cx="8418436" cy="3345503"/>
            <a:chOff x="362782" y="2168860"/>
            <a:chExt cx="8418436" cy="3345503"/>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82" y="2168860"/>
              <a:ext cx="8418436" cy="2520280"/>
            </a:xfrm>
            <a:prstGeom prst="rect">
              <a:avLst/>
            </a:prstGeom>
            <a:solidFill>
              <a:srgbClr val="81FF81"/>
            </a:solidFill>
            <a:ln/>
          </p:spPr>
          <p:style>
            <a:lnRef idx="1">
              <a:schemeClr val="accent6"/>
            </a:lnRef>
            <a:fillRef idx="2">
              <a:schemeClr val="accent6"/>
            </a:fillRef>
            <a:effectRef idx="1">
              <a:schemeClr val="accent6"/>
            </a:effectRef>
            <a:fontRef idx="minor">
              <a:schemeClr val="dk1"/>
            </a:fontRef>
          </p:style>
        </p:pic>
        <p:sp>
          <p:nvSpPr>
            <p:cNvPr id="4" name="Freccia a destra 3"/>
            <p:cNvSpPr/>
            <p:nvPr/>
          </p:nvSpPr>
          <p:spPr>
            <a:xfrm rot="18632063">
              <a:off x="3902637" y="4556968"/>
              <a:ext cx="1338726" cy="576064"/>
            </a:xfrm>
            <a:prstGeom prst="rightArrow">
              <a:avLst/>
            </a:prstGeom>
            <a:solidFill>
              <a:srgbClr val="81FF8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0"/>
              <a:endParaRPr lang="it-IT">
                <a:solidFill>
                  <a:prstClr val="white"/>
                </a:solidFill>
              </a:endParaRPr>
            </a:p>
          </p:txBody>
        </p:sp>
        <p:cxnSp>
          <p:nvCxnSpPr>
            <p:cNvPr id="5" name="Connettore 1 8"/>
            <p:cNvCxnSpPr/>
            <p:nvPr/>
          </p:nvCxnSpPr>
          <p:spPr>
            <a:xfrm>
              <a:off x="4283968" y="4271392"/>
              <a:ext cx="2160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2790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61180" y="2308107"/>
            <a:ext cx="10469640" cy="2241787"/>
          </a:xfrm>
          <a:prstGeom prst="rect">
            <a:avLst/>
          </a:prstGeom>
        </p:spPr>
        <p:txBody>
          <a:bodyPr wrap="square" lIns="106825" tIns="53413" rIns="106825" bIns="53413">
            <a:spAutoFit/>
          </a:bodyPr>
          <a:lstStyle/>
          <a:p>
            <a:pPr algn="ctr" fontAlgn="base">
              <a:spcBef>
                <a:spcPct val="0"/>
              </a:spcBef>
              <a:spcAft>
                <a:spcPct val="0"/>
              </a:spcAft>
            </a:pPr>
            <a:r>
              <a:rPr lang="en-US" sz="5200" baseline="-25000" dirty="0">
                <a:solidFill>
                  <a:srgbClr val="3C4798"/>
                </a:solidFill>
                <a:latin typeface="Arial" panose="020B0604020202020204" pitchFamily="34" charset="0"/>
                <a:cs typeface="Arial" panose="020B0604020202020204" pitchFamily="34" charset="0"/>
              </a:rPr>
              <a:t>Anesthesia plays a crucial role </a:t>
            </a:r>
          </a:p>
          <a:p>
            <a:pPr algn="ctr" fontAlgn="base">
              <a:spcBef>
                <a:spcPct val="0"/>
              </a:spcBef>
              <a:spcAft>
                <a:spcPct val="0"/>
              </a:spcAft>
            </a:pPr>
            <a:r>
              <a:rPr lang="en-US" sz="5200" baseline="-25000" dirty="0">
                <a:solidFill>
                  <a:srgbClr val="3C4798"/>
                </a:solidFill>
                <a:latin typeface="Arial" panose="020B0604020202020204" pitchFamily="34" charset="0"/>
                <a:cs typeface="Arial" panose="020B0604020202020204" pitchFamily="34" charset="0"/>
              </a:rPr>
              <a:t>in the implementation of </a:t>
            </a:r>
          </a:p>
          <a:p>
            <a:pPr algn="ctr" fontAlgn="base">
              <a:spcBef>
                <a:spcPct val="0"/>
              </a:spcBef>
              <a:spcAft>
                <a:spcPct val="0"/>
              </a:spcAft>
            </a:pPr>
            <a:r>
              <a:rPr lang="en-US" sz="5200" baseline="-25000" dirty="0">
                <a:solidFill>
                  <a:srgbClr val="3C4798"/>
                </a:solidFill>
                <a:latin typeface="Arial" panose="020B0604020202020204" pitchFamily="34" charset="0"/>
                <a:cs typeface="Arial" panose="020B0604020202020204" pitchFamily="34" charset="0"/>
              </a:rPr>
              <a:t>Enhanced Recovery After Bariatric Surgery (ERABS)</a:t>
            </a:r>
            <a:endParaRPr lang="it-IT" sz="5200" baseline="-25000" dirty="0">
              <a:solidFill>
                <a:srgbClr val="3C4798"/>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a:stretch>
            <a:fillRect/>
          </a:stretch>
        </p:blipFill>
        <p:spPr>
          <a:xfrm>
            <a:off x="0" y="114300"/>
            <a:ext cx="3057236" cy="2045996"/>
          </a:xfrm>
          <a:prstGeom prst="rect">
            <a:avLst/>
          </a:prstGeom>
        </p:spPr>
      </p:pic>
    </p:spTree>
    <p:extLst>
      <p:ext uri="{BB962C8B-B14F-4D97-AF65-F5344CB8AC3E}">
        <p14:creationId xmlns:p14="http://schemas.microsoft.com/office/powerpoint/2010/main" val="36014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3528" y="173002"/>
            <a:ext cx="6871599" cy="120032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it-IT" sz="2400" dirty="0">
                <a:solidFill>
                  <a:srgbClr val="0070C0"/>
                </a:solidFill>
                <a:latin typeface="Arial" panose="020B0604020202020204" pitchFamily="34" charset="0"/>
                <a:cs typeface="Arial" panose="020B0604020202020204" pitchFamily="34" charset="0"/>
              </a:rPr>
              <a:t>Life </a:t>
            </a:r>
            <a:r>
              <a:rPr lang="it-IT" sz="2400" dirty="0" err="1">
                <a:solidFill>
                  <a:srgbClr val="0070C0"/>
                </a:solidFill>
                <a:latin typeface="Arial" panose="020B0604020202020204" pitchFamily="34" charset="0"/>
                <a:cs typeface="Arial" panose="020B0604020202020204" pitchFamily="34" charset="0"/>
              </a:rPr>
              <a:t>threatening</a:t>
            </a:r>
            <a:r>
              <a:rPr lang="it-IT" sz="2400" dirty="0">
                <a:solidFill>
                  <a:srgbClr val="0070C0"/>
                </a:solidFill>
                <a:latin typeface="Arial" panose="020B0604020202020204" pitchFamily="34" charset="0"/>
                <a:cs typeface="Arial" panose="020B0604020202020204" pitchFamily="34" charset="0"/>
              </a:rPr>
              <a:t> </a:t>
            </a:r>
            <a:r>
              <a:rPr lang="it-IT" sz="2400" dirty="0" err="1">
                <a:solidFill>
                  <a:srgbClr val="0070C0"/>
                </a:solidFill>
                <a:latin typeface="Arial" panose="020B0604020202020204" pitchFamily="34" charset="0"/>
                <a:cs typeface="Arial" panose="020B0604020202020204" pitchFamily="34" charset="0"/>
              </a:rPr>
              <a:t>comorbidities</a:t>
            </a:r>
            <a:endParaRPr lang="it-IT" sz="24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400" dirty="0" err="1">
                <a:solidFill>
                  <a:srgbClr val="0070C0"/>
                </a:solidFill>
                <a:latin typeface="Arial" panose="020B0604020202020204" pitchFamily="34" charset="0"/>
                <a:cs typeface="Arial" panose="020B0604020202020204" pitchFamily="34" charset="0"/>
              </a:rPr>
              <a:t>Difficult</a:t>
            </a:r>
            <a:r>
              <a:rPr lang="it-IT" sz="2400" dirty="0">
                <a:solidFill>
                  <a:srgbClr val="0070C0"/>
                </a:solidFill>
                <a:latin typeface="Arial" panose="020B0604020202020204" pitchFamily="34" charset="0"/>
                <a:cs typeface="Arial" panose="020B0604020202020204" pitchFamily="34" charset="0"/>
              </a:rPr>
              <a:t> </a:t>
            </a:r>
            <a:r>
              <a:rPr lang="it-IT" sz="2400" dirty="0" err="1">
                <a:solidFill>
                  <a:srgbClr val="0070C0"/>
                </a:solidFill>
                <a:latin typeface="Arial" panose="020B0604020202020204" pitchFamily="34" charset="0"/>
                <a:cs typeface="Arial" panose="020B0604020202020204" pitchFamily="34" charset="0"/>
              </a:rPr>
              <a:t>airway</a:t>
            </a:r>
            <a:endParaRPr lang="it-IT" sz="24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400" dirty="0" err="1">
                <a:solidFill>
                  <a:srgbClr val="0070C0"/>
                </a:solidFill>
                <a:latin typeface="Arial" panose="020B0604020202020204" pitchFamily="34" charset="0"/>
                <a:cs typeface="Arial" panose="020B0604020202020204" pitchFamily="34" charset="0"/>
              </a:rPr>
              <a:t>Postoperative</a:t>
            </a:r>
            <a:r>
              <a:rPr lang="it-IT" sz="2400" dirty="0">
                <a:solidFill>
                  <a:srgbClr val="0070C0"/>
                </a:solidFill>
                <a:latin typeface="Arial" panose="020B0604020202020204" pitchFamily="34" charset="0"/>
                <a:cs typeface="Arial" panose="020B0604020202020204" pitchFamily="34" charset="0"/>
              </a:rPr>
              <a:t> </a:t>
            </a:r>
            <a:r>
              <a:rPr lang="it-IT" sz="2400" dirty="0" err="1">
                <a:solidFill>
                  <a:srgbClr val="0070C0"/>
                </a:solidFill>
                <a:latin typeface="Arial" panose="020B0604020202020204" pitchFamily="34" charset="0"/>
                <a:cs typeface="Arial" panose="020B0604020202020204" pitchFamily="34" charset="0"/>
              </a:rPr>
              <a:t>respiratory</a:t>
            </a:r>
            <a:r>
              <a:rPr lang="it-IT" sz="2400" dirty="0">
                <a:solidFill>
                  <a:srgbClr val="0070C0"/>
                </a:solidFill>
                <a:latin typeface="Arial" panose="020B0604020202020204" pitchFamily="34" charset="0"/>
                <a:cs typeface="Arial" panose="020B0604020202020204" pitchFamily="34" charset="0"/>
              </a:rPr>
              <a:t> </a:t>
            </a:r>
            <a:r>
              <a:rPr lang="it-IT" sz="2400" dirty="0" err="1">
                <a:solidFill>
                  <a:srgbClr val="0070C0"/>
                </a:solidFill>
                <a:latin typeface="Arial" panose="020B0604020202020204" pitchFamily="34" charset="0"/>
                <a:cs typeface="Arial" panose="020B0604020202020204" pitchFamily="34" charset="0"/>
              </a:rPr>
              <a:t>complications</a:t>
            </a:r>
            <a:endParaRPr lang="it-IT" sz="2400" dirty="0">
              <a:solidFill>
                <a:srgbClr val="0070C0"/>
              </a:solidFill>
              <a:latin typeface="Arial" panose="020B0604020202020204" pitchFamily="34" charset="0"/>
              <a:cs typeface="Arial" panose="020B0604020202020204" pitchFamily="34" charset="0"/>
            </a:endParaRPr>
          </a:p>
        </p:txBody>
      </p:sp>
      <p:sp>
        <p:nvSpPr>
          <p:cNvPr id="6" name="CasellaDiTesto 5"/>
          <p:cNvSpPr txBox="1"/>
          <p:nvPr/>
        </p:nvSpPr>
        <p:spPr>
          <a:xfrm>
            <a:off x="1334655" y="2967335"/>
            <a:ext cx="9522691" cy="2062103"/>
          </a:xfrm>
          <a:prstGeom prst="rect">
            <a:avLst/>
          </a:prstGeom>
          <a:noFill/>
        </p:spPr>
        <p:txBody>
          <a:bodyPr wrap="square" rtlCol="0">
            <a:spAutoFit/>
          </a:bodyPr>
          <a:lstStyle/>
          <a:p>
            <a:pPr algn="ctr"/>
            <a:r>
              <a:rPr lang="it-IT" sz="3200" i="1" dirty="0" err="1">
                <a:solidFill>
                  <a:srgbClr val="000000"/>
                </a:solidFill>
                <a:latin typeface="Arial" panose="020B0604020202020204" pitchFamily="34" charset="0"/>
                <a:cs typeface="Arial" panose="020B0604020202020204" pitchFamily="34" charset="0"/>
              </a:rPr>
              <a:t>useful</a:t>
            </a:r>
            <a:r>
              <a:rPr lang="it-IT" sz="3200" i="1" dirty="0">
                <a:solidFill>
                  <a:srgbClr val="000000"/>
                </a:solidFill>
                <a:latin typeface="Arial" panose="020B0604020202020204" pitchFamily="34" charset="0"/>
                <a:cs typeface="Arial" panose="020B0604020202020204" pitchFamily="34" charset="0"/>
              </a:rPr>
              <a:t> peri-operative </a:t>
            </a:r>
            <a:r>
              <a:rPr lang="en-US" sz="3200" i="1" dirty="0">
                <a:solidFill>
                  <a:srgbClr val="000000"/>
                </a:solidFill>
                <a:latin typeface="Arial" panose="020B0604020202020204" pitchFamily="34" charset="0"/>
                <a:cs typeface="Arial" panose="020B0604020202020204" pitchFamily="34" charset="0"/>
              </a:rPr>
              <a:t>strategies include </a:t>
            </a:r>
          </a:p>
          <a:p>
            <a:pPr algn="ctr" fontAlgn="base">
              <a:spcBef>
                <a:spcPct val="0"/>
              </a:spcBef>
              <a:spcAft>
                <a:spcPct val="0"/>
              </a:spcAft>
            </a:pPr>
            <a:r>
              <a:rPr lang="en-US" sz="3200" b="1" i="1" u="sng" dirty="0">
                <a:solidFill>
                  <a:srgbClr val="FF0000"/>
                </a:solidFill>
                <a:latin typeface="Arial" panose="020B0604020202020204" pitchFamily="34" charset="0"/>
                <a:cs typeface="Arial" panose="020B0604020202020204" pitchFamily="34" charset="0"/>
              </a:rPr>
              <a:t>avoidance of general anesthesia and sedatives</a:t>
            </a:r>
            <a:r>
              <a:rPr lang="en-US" sz="3200" b="1" i="1" u="sng" dirty="0">
                <a:solidFill>
                  <a:srgbClr val="000000"/>
                </a:solidFill>
                <a:latin typeface="Arial" panose="020B0604020202020204" pitchFamily="34" charset="0"/>
                <a:cs typeface="Arial" panose="020B0604020202020204" pitchFamily="34" charset="0"/>
              </a:rPr>
              <a:t> </a:t>
            </a:r>
            <a:r>
              <a:rPr lang="en-US" sz="3200" i="1" dirty="0">
                <a:solidFill>
                  <a:srgbClr val="000000"/>
                </a:solidFill>
                <a:latin typeface="Arial" panose="020B0604020202020204" pitchFamily="34" charset="0"/>
                <a:cs typeface="Arial" panose="020B0604020202020204" pitchFamily="34" charset="0"/>
              </a:rPr>
              <a:t>where possible</a:t>
            </a:r>
            <a:endParaRPr lang="it-IT" sz="3200" dirty="0">
              <a:solidFill>
                <a:srgbClr val="000000"/>
              </a:solidFill>
              <a:latin typeface="Arial" panose="020B0604020202020204" pitchFamily="34" charset="0"/>
              <a:cs typeface="Arial" panose="020B0604020202020204" pitchFamily="34" charset="0"/>
            </a:endParaRPr>
          </a:p>
          <a:p>
            <a:endParaRPr lang="it-IT" sz="3200" dirty="0"/>
          </a:p>
        </p:txBody>
      </p:sp>
      <p:pic>
        <p:nvPicPr>
          <p:cNvPr id="7" name="Immagine 6"/>
          <p:cNvPicPr>
            <a:picLocks noChangeAspect="1"/>
          </p:cNvPicPr>
          <p:nvPr/>
        </p:nvPicPr>
        <p:blipFill>
          <a:blip r:embed="rId2"/>
          <a:stretch>
            <a:fillRect/>
          </a:stretch>
        </p:blipFill>
        <p:spPr>
          <a:xfrm>
            <a:off x="8837515" y="5174777"/>
            <a:ext cx="2620194" cy="1448665"/>
          </a:xfrm>
          <a:prstGeom prst="rect">
            <a:avLst/>
          </a:prstGeom>
        </p:spPr>
      </p:pic>
    </p:spTree>
    <p:extLst>
      <p:ext uri="{BB962C8B-B14F-4D97-AF65-F5344CB8AC3E}">
        <p14:creationId xmlns:p14="http://schemas.microsoft.com/office/powerpoint/2010/main" val="861981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550</TotalTime>
  <Words>1458</Words>
  <Application>Microsoft Office PowerPoint</Application>
  <PresentationFormat>Widescreen</PresentationFormat>
  <Paragraphs>257</Paragraphs>
  <Slides>43</Slides>
  <Notes>3</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43</vt:i4>
      </vt:variant>
    </vt:vector>
  </HeadingPairs>
  <TitlesOfParts>
    <vt:vector size="53" baseType="lpstr">
      <vt:lpstr>Arial</vt:lpstr>
      <vt:lpstr>Calibri</vt:lpstr>
      <vt:lpstr>Calibri Light</vt:lpstr>
      <vt:lpstr>Courier New</vt:lpstr>
      <vt:lpstr>Georgia</vt:lpstr>
      <vt:lpstr>Helvetica</vt:lpstr>
      <vt:lpstr>Helvetica Neue</vt:lpstr>
      <vt:lpstr>Times New Roman</vt:lpstr>
      <vt:lpstr>Wingdings</vt:lpstr>
      <vt:lpstr>RetrospectVTI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FERRARI Chiara ICH</cp:lastModifiedBy>
  <cp:revision>80</cp:revision>
  <dcterms:created xsi:type="dcterms:W3CDTF">2022-02-27T17:36:31Z</dcterms:created>
  <dcterms:modified xsi:type="dcterms:W3CDTF">2025-05-22T22:19:12Z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